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sp>
          <p:nvSpPr>
            <p:cNvPr id="3" name="Freeform 14"/>
            <p:cNvSpPr/>
            <p:nvPr/>
          </p:nvSpPr>
          <p:spPr>
            <a:xfrm>
              <a:off x="0" y="-7863"/>
              <a:ext cx="863595" cy="569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3600"/>
                <a:gd name="f15" fmla="*/ f12 1 56980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cxnSp>
          <p:nvCxnSpPr>
            <p:cNvPr id="4" name="Straight Connector 18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AD84C6">
                  <a:alpha val="70000"/>
                </a:srgbClr>
              </a:solidFill>
              <a:prstDash val="solid"/>
            </a:ln>
          </p:spPr>
        </p:cxnSp>
        <p:cxnSp>
          <p:nvCxnSpPr>
            <p:cNvPr id="5" name="Straight Connector 19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>
              <a:solidFill>
                <a:srgbClr val="AD84C6">
                  <a:alpha val="70000"/>
                </a:srgbClr>
              </a:solidFill>
              <a:prstDash val="solid"/>
            </a:ln>
          </p:spPr>
        </p:cxnSp>
        <p:sp>
          <p:nvSpPr>
            <p:cNvPr id="6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Isosceles Triangle 22"/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Isosceles Triangle 26"/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FCA33-3B9E-4465-B624-90C2CD391CEE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82438F-F054-4990-A8DB-2C81E1431EB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FC911-D91B-4007-86E2-F0D013E6301C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9475C3-B805-4138-B74A-6ADC3F2A004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7A016-11DF-43AA-B06D-935D4F7BE0E2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106F4-1FBA-48CD-AF1B-351A42F4D6E1}" type="slidenum">
              <a:t>‹N°›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EB5DD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EB5DD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3C268A-86B8-4757-AACC-E9D190BA016E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559671-C1B4-45AB-B1ED-59F12E423B9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5312B0-B593-4097-8B48-398CBB4E806E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EE8C5-FF0B-41D1-B426-EE7C4ECB934A}" type="slidenum">
              <a:t>‹N°›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EB5DD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EB5DD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7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AD84C6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BBFF2-ECA4-4F34-B153-40336EF0701B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B02874-0AF3-40D0-AA5C-68E07B3129A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B0E51-012F-49F0-AB29-347E26EC6E56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570A3-229C-4C3C-9C77-92A0E491BD8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B7219C-AD15-406D-884E-13CD0E13C09D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999F9-585C-4BA1-9D17-2FB4A141874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CAFF95-B9CD-4AAF-ADEF-BEEFEC8D36B1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D9380-0BAC-48EF-B296-2FA44B0AB04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8E740-3455-4832-862B-2C7F6B5D3FDF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FE7E6-FFF0-40D6-AF7F-315DA2C0B3E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A9636-4264-44EA-B7E3-988A4DED127E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E8A21-4703-4804-99A3-AE24F69CE1D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DE3427-276D-405D-A865-4AD0BE9551C7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5611D8-A6B3-4D51-BC48-9366239C1A5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45C787-1601-433F-BEDE-0AA7BEED88B9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23788-263E-4964-8AD3-9F58478B111F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FCCDB-E6D6-4EF1-A741-72A5028EFFC2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3B11E7-E514-4469-B7CF-1D745048DB3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07328-BF11-4D47-966A-0773F139D1C2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591B2B-9A98-494F-9BFD-451B8697209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17CC9F-F491-487E-9FA7-34F631564805}" type="slidenum">
              <a:t>‹N°›</a:t>
            </a:fld>
            <a:endParaRPr lang="en-US"/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7F5922-52A4-4A3A-96B4-2602F1482DF3}" type="datetime1">
              <a:rPr lang="en-US"/>
              <a:pPr lvl="0"/>
              <a:t>7/9/2016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AD84C6">
                  <a:alpha val="70000"/>
                </a:srgbClr>
              </a:solidFill>
              <a:prstDash val="solid"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>
              <a:solidFill>
                <a:srgbClr val="AD84C6">
                  <a:alpha val="70000"/>
                </a:srgbClr>
              </a:solidFill>
              <a:prstDash val="solid"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D84C6">
                <a:alpha val="3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AD84C6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874EA9">
                <a:alpha val="5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8784C7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24EAB">
                <a:alpha val="8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874EA9">
                <a:alpha val="66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2" name="Isosceles Triangle 18"/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AD84C6">
                <a:alpha val="7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B30BC5EB-682D-448A-94E7-6FCBB28DB2E7}" type="datetime1">
              <a:rPr lang="en-US"/>
              <a:pPr lvl="0"/>
              <a:t>7/9/2016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defRPr>
            </a:lvl1pPr>
          </a:lstStyle>
          <a:p>
            <a:pPr lvl="0"/>
            <a:fld id="{DA979145-B6CB-4467-9C09-1910B579D1A0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none" spc="0" baseline="0">
          <a:solidFill>
            <a:srgbClr val="AD84C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D84C6"/>
        </a:buClr>
        <a:buSzPct val="80000"/>
        <a:buFont typeface="Wingdings 3"/>
        <a:buChar char=""/>
        <a:tabLst/>
        <a:defRPr lang="fr-FR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D84C6"/>
        </a:buClr>
        <a:buSzPct val="80000"/>
        <a:buFont typeface="Wingdings 3"/>
        <a:buChar char=""/>
        <a:tabLst/>
        <a:defRPr lang="fr-FR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D84C6"/>
        </a:buClr>
        <a:buSzPct val="80000"/>
        <a:buFont typeface="Wingdings 3"/>
        <a:buChar char=""/>
        <a:tabLst/>
        <a:defRPr lang="fr-FR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D84C6"/>
        </a:buClr>
        <a:buSzPct val="80000"/>
        <a:buFont typeface="Wingdings 3"/>
        <a:buChar char=""/>
        <a:tabLst/>
        <a:defRPr lang="fr-FR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D84C6"/>
        </a:buClr>
        <a:buSzPct val="80000"/>
        <a:buFont typeface="Wingdings 3"/>
        <a:buChar char=""/>
        <a:tabLst/>
        <a:defRPr lang="fr-FR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sia-pictures.net/laos/images/Laos/south_laos/imagepages/418%20%20Pakse%20Wat%20Kuang-si-cr-B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arissaigon.blog.lemonde.fr/files/2008/05/3274.120963271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laosmonamour.files.wordpress.com/2014/12/dsc0077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r-FR" sz="6600"/>
              <a:t>Le projet Pakxe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657727" y="4050828"/>
            <a:ext cx="8616281" cy="141952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sz="2700"/>
              <a:t>Une contribution du peuple laotien à l’unité de l’Asie du Sud-Est et à la Paix Mondiale</a:t>
            </a:r>
          </a:p>
          <a:p>
            <a:pPr lvl="0">
              <a:lnSpc>
                <a:spcPct val="80000"/>
              </a:lnSpc>
            </a:pPr>
            <a:endParaRPr lang="fr-FR" sz="1600"/>
          </a:p>
          <a:p>
            <a:pPr lvl="0">
              <a:lnSpc>
                <a:spcPct val="80000"/>
              </a:lnSpc>
            </a:pPr>
            <a:r>
              <a:rPr lang="fr-FR" sz="1600"/>
              <a:t>Exposé de Laurent Ladouce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L’unification politique de l’Asie du Sud-Est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0" y="2188305"/>
            <a:ext cx="6598017" cy="4259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6947108" y="2188305"/>
            <a:ext cx="4290648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Vision 2020 :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6947108" y="2649967"/>
            <a:ext cx="2970620" cy="2554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« communauté de sociétés bienveillantes, où nos montagnes, rivières et mers ne nous divisent plus, mais nous rassemblent dans l’amitié, la coopération et le commerce »</a:t>
            </a:r>
          </a:p>
        </p:txBody>
      </p:sp>
      <p:sp>
        <p:nvSpPr>
          <p:cNvPr id="6" name="ZoneTexte 10"/>
          <p:cNvSpPr txBox="1"/>
          <p:nvPr/>
        </p:nvSpPr>
        <p:spPr>
          <a:xfrm>
            <a:off x="6947108" y="5204517"/>
            <a:ext cx="4290648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Quelques chiffres :</a:t>
            </a:r>
          </a:p>
        </p:txBody>
      </p:sp>
      <p:sp>
        <p:nvSpPr>
          <p:cNvPr id="7" name="ZoneTexte 11"/>
          <p:cNvSpPr txBox="1"/>
          <p:nvPr/>
        </p:nvSpPr>
        <p:spPr>
          <a:xfrm>
            <a:off x="6947108" y="5666180"/>
            <a:ext cx="2970620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600 millions d’habitants</a:t>
            </a:r>
            <a:b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2</a:t>
            </a:r>
            <a:r>
              <a:rPr lang="fr-FR" sz="2000" b="0" i="0" u="none" strike="noStrike" kern="1200" cap="none" spc="0" baseline="30000">
                <a:solidFill>
                  <a:srgbClr val="AD84C6"/>
                </a:solidFill>
                <a:uFillTx/>
                <a:latin typeface="Trebuchet MS"/>
              </a:rPr>
              <a:t>ème</a:t>
            </a: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 union régionale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Carrefour de religions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332" y="1763484"/>
            <a:ext cx="6563224" cy="4419807"/>
          </a:xfrm>
          <a:prstGeom prst="rect">
            <a:avLst/>
          </a:prstGeom>
          <a:noFill/>
          <a:ln w="9528">
            <a:solidFill>
              <a:srgbClr val="AD84C6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Carrefour des colonisations</a:t>
            </a:r>
          </a:p>
        </p:txBody>
      </p:sp>
      <p:pic>
        <p:nvPicPr>
          <p:cNvPr id="3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332" y="1763484"/>
            <a:ext cx="6572780" cy="4419807"/>
          </a:xfrm>
          <a:prstGeom prst="rect">
            <a:avLst/>
          </a:prstGeom>
          <a:solidFill>
            <a:srgbClr val="AD84C6"/>
          </a:solidFill>
          <a:ln w="9528">
            <a:solidFill>
              <a:srgbClr val="AD84C6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Le Laos, Etat-tampon, carrefour enclavé</a:t>
            </a:r>
          </a:p>
        </p:txBody>
      </p:sp>
      <p:grpSp>
        <p:nvGrpSpPr>
          <p:cNvPr id="3" name="Espace réservé du contenu 3"/>
          <p:cNvGrpSpPr/>
          <p:nvPr/>
        </p:nvGrpSpPr>
        <p:grpSpPr>
          <a:xfrm>
            <a:off x="4541194" y="1594338"/>
            <a:ext cx="5209099" cy="3915506"/>
            <a:chOff x="4541194" y="1594338"/>
            <a:chExt cx="5209099" cy="3915506"/>
          </a:xfrm>
        </p:grpSpPr>
        <p:sp>
          <p:nvSpPr>
            <p:cNvPr id="4" name="Forme libre 3"/>
            <p:cNvSpPr/>
            <p:nvPr/>
          </p:nvSpPr>
          <p:spPr>
            <a:xfrm rot="21300004">
              <a:off x="4541194" y="3253838"/>
              <a:ext cx="5209099" cy="596517"/>
            </a:xfrm>
            <a:custGeom>
              <a:avLst>
                <a:gd name="f8" fmla="val 2352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3520"/>
                <a:gd name="f9" fmla="+- 0 0 -90"/>
                <a:gd name="f10" fmla="+- 0 0 -180"/>
                <a:gd name="f11" fmla="+- 0 0 -27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+- f41 0 f16"/>
                <a:gd name="f43" fmla="+- f40 0 f16"/>
                <a:gd name="f44" fmla="*/ f42 1 2"/>
                <a:gd name="f45" fmla="*/ f43 1 2"/>
                <a:gd name="f46" fmla="*/ f42 f17 1"/>
                <a:gd name="f47" fmla="*/ f43 73490 1"/>
                <a:gd name="f48" fmla="+- f16 f44 0"/>
                <a:gd name="f49" fmla="+- f16 f45 0"/>
                <a:gd name="f50" fmla="*/ f46 1 200000"/>
                <a:gd name="f51" fmla="*/ f47 1 200000"/>
                <a:gd name="f52" fmla="+- f48 0 f50"/>
                <a:gd name="f53" fmla="+- f48 f50 0"/>
                <a:gd name="f54" fmla="+- f49 0 f51"/>
                <a:gd name="f55" fmla="+- f49 f51 0"/>
                <a:gd name="f56" fmla="*/ f48 f37 1"/>
                <a:gd name="f57" fmla="*/ f49 f37 1"/>
                <a:gd name="f58" fmla="*/ f54 f37 1"/>
                <a:gd name="f59" fmla="*/ f52 f37 1"/>
                <a:gd name="f60" fmla="*/ f55 f37 1"/>
                <a:gd name="f61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0" y="f56"/>
                </a:cxn>
                <a:cxn ang="f34">
                  <a:pos x="f57" y="f61"/>
                </a:cxn>
                <a:cxn ang="f35">
                  <a:pos x="f58" y="f56"/>
                </a:cxn>
                <a:cxn ang="f36">
                  <a:pos x="f57" y="f59"/>
                </a:cxn>
              </a:cxnLst>
              <a:rect l="f58" t="f59" r="f60" b="f61"/>
              <a:pathLst>
                <a:path>
                  <a:moveTo>
                    <a:pt x="f58" y="f59"/>
                  </a:moveTo>
                  <a:lnTo>
                    <a:pt x="f60" y="f59"/>
                  </a:lnTo>
                  <a:lnTo>
                    <a:pt x="f60" y="f61"/>
                  </a:lnTo>
                  <a:lnTo>
                    <a:pt x="f58" y="f61"/>
                  </a:lnTo>
                  <a:close/>
                </a:path>
              </a:pathLst>
            </a:custGeom>
            <a:solidFill>
              <a:srgbClr val="404040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5154061" y="1790111"/>
              <a:ext cx="1572374" cy="1566202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pin 0 f1 10800"/>
                <a:gd name="f15" fmla="pin 0 f0 21600"/>
                <a:gd name="f16" fmla="*/ f10 f2 1"/>
                <a:gd name="f17" fmla="*/ f11 f2 1"/>
                <a:gd name="f18" fmla="val f14"/>
                <a:gd name="f19" fmla="val f15"/>
                <a:gd name="f20" fmla="+- 21600 0 f14"/>
                <a:gd name="f21" fmla="*/ f14 f12 1"/>
                <a:gd name="f22" fmla="*/ f15 f13 1"/>
                <a:gd name="f23" fmla="*/ 0 f13 1"/>
                <a:gd name="f24" fmla="*/ 0 f12 1"/>
                <a:gd name="f25" fmla="*/ f16 1 f4"/>
                <a:gd name="f26" fmla="*/ 21600 f12 1"/>
                <a:gd name="f27" fmla="*/ f17 1 f4"/>
                <a:gd name="f28" fmla="+- 21600 0 f19"/>
                <a:gd name="f29" fmla="*/ f18 f12 1"/>
                <a:gd name="f30" fmla="*/ f20 f12 1"/>
                <a:gd name="f31" fmla="*/ f19 f13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3 1"/>
              </a:gdLst>
              <a:ahLst>
                <a:ahXY gdRefX="f1" minX="f7" maxX="f9" gdRefY="f0" minY="f7" maxY="f8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4" y="f31"/>
                </a:cxn>
                <a:cxn ang="f33">
                  <a:pos x="f26" y="f31"/>
                </a:cxn>
              </a:cxnLst>
              <a:rect l="f29" t="f23" r="f30" b="f37"/>
              <a:pathLst>
                <a:path w="21600" h="21600">
                  <a:moveTo>
                    <a:pt x="f18" y="f7"/>
                  </a:moveTo>
                  <a:lnTo>
                    <a:pt x="f18" y="f19"/>
                  </a:lnTo>
                  <a:lnTo>
                    <a:pt x="f7" y="f19"/>
                  </a:lnTo>
                  <a:lnTo>
                    <a:pt x="f9" y="f8"/>
                  </a:lnTo>
                  <a:lnTo>
                    <a:pt x="f8" y="f19"/>
                  </a:lnTo>
                  <a:lnTo>
                    <a:pt x="f20" y="f19"/>
                  </a:lnTo>
                  <a:lnTo>
                    <a:pt x="f20" y="f7"/>
                  </a:lnTo>
                  <a:close/>
                </a:path>
              </a:pathLst>
            </a:custGeom>
            <a:solidFill>
              <a:srgbClr val="C00000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7302974" y="1594338"/>
              <a:ext cx="1677201" cy="1644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7204"/>
                <a:gd name="f7" fmla="val 1644512"/>
                <a:gd name="f8" fmla="+- 0 0 -90"/>
                <a:gd name="f9" fmla="*/ f3 1 1677204"/>
                <a:gd name="f10" fmla="*/ f4 1 164451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677204"/>
                <a:gd name="f19" fmla="*/ f15 1 1644512"/>
                <a:gd name="f20" fmla="*/ 0 f16 1"/>
                <a:gd name="f21" fmla="*/ 0 f15 1"/>
                <a:gd name="f22" fmla="*/ 1677204 f16 1"/>
                <a:gd name="f23" fmla="*/ 1644512 f15 1"/>
                <a:gd name="f24" fmla="+- f17 0 f1"/>
                <a:gd name="f25" fmla="*/ f20 1 1677204"/>
                <a:gd name="f26" fmla="*/ f21 1 1644512"/>
                <a:gd name="f27" fmla="*/ f22 1 1677204"/>
                <a:gd name="f28" fmla="*/ f23 1 164451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677204" h="164451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0691" tIns="170691" rIns="170691" bIns="170691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C00000"/>
                  </a:solidFill>
                  <a:uFillTx/>
                  <a:latin typeface="Trebuchet MS"/>
                </a:rPr>
                <a:t>Landlock</a:t>
              </a:r>
              <a:br>
                <a:rPr lang="fr-FR" sz="2400" b="1" i="0" u="none" strike="noStrike" kern="1200" cap="none" spc="0" baseline="0">
                  <a:solidFill>
                    <a:srgbClr val="C00000"/>
                  </a:solidFill>
                  <a:uFillTx/>
                  <a:latin typeface="Trebuchet MS"/>
                </a:rPr>
              </a:br>
              <a:r>
                <a:rPr lang="fr-FR" sz="2400" b="1" i="0" u="none" strike="noStrike" kern="1200" cap="none" spc="0" baseline="0">
                  <a:solidFill>
                    <a:srgbClr val="C00000"/>
                  </a:solidFill>
                  <a:uFillTx/>
                  <a:latin typeface="Trebuchet MS"/>
                </a:rPr>
                <a:t>(enclavé)</a:t>
              </a: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7565041" y="3747869"/>
              <a:ext cx="1572374" cy="1566202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pin 0 f1 10800"/>
                <a:gd name="f15" fmla="pin 0 f0 21600"/>
                <a:gd name="f16" fmla="*/ f10 f2 1"/>
                <a:gd name="f17" fmla="*/ f11 f2 1"/>
                <a:gd name="f18" fmla="val f14"/>
                <a:gd name="f19" fmla="val f15"/>
                <a:gd name="f20" fmla="+- 21600 0 f14"/>
                <a:gd name="f21" fmla="*/ f14 f12 1"/>
                <a:gd name="f22" fmla="*/ f15 f13 1"/>
                <a:gd name="f23" fmla="*/ 21600 f13 1"/>
                <a:gd name="f24" fmla="*/ 0 f12 1"/>
                <a:gd name="f25" fmla="*/ f16 1 f4"/>
                <a:gd name="f26" fmla="*/ 21600 f12 1"/>
                <a:gd name="f27" fmla="*/ f17 1 f4"/>
                <a:gd name="f28" fmla="*/ f19 f18 1"/>
                <a:gd name="f29" fmla="*/ f18 f12 1"/>
                <a:gd name="f30" fmla="*/ f20 f12 1"/>
                <a:gd name="f31" fmla="*/ f19 f13 1"/>
                <a:gd name="f32" fmla="+- f25 0 f3"/>
                <a:gd name="f33" fmla="+- f27 0 f3"/>
                <a:gd name="f34" fmla="*/ f28 1 10800"/>
                <a:gd name="f35" fmla="+- f19 0 f34"/>
                <a:gd name="f36" fmla="*/ f35 f13 1"/>
              </a:gdLst>
              <a:ahLst>
                <a:ahXY gdRefX="f1" minX="f7" maxX="f9" gdRefY="f0" minY="f7" maxY="f8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4" y="f31"/>
                </a:cxn>
                <a:cxn ang="f33">
                  <a:pos x="f26" y="f31"/>
                </a:cxn>
              </a:cxnLst>
              <a:rect l="f29" t="f36" r="f30" b="f23"/>
              <a:pathLst>
                <a:path w="21600" h="21600">
                  <a:moveTo>
                    <a:pt x="f18" y="f8"/>
                  </a:moveTo>
                  <a:lnTo>
                    <a:pt x="f18" y="f19"/>
                  </a:lnTo>
                  <a:lnTo>
                    <a:pt x="f7" y="f19"/>
                  </a:lnTo>
                  <a:lnTo>
                    <a:pt x="f9" y="f7"/>
                  </a:lnTo>
                  <a:lnTo>
                    <a:pt x="f8" y="f19"/>
                  </a:lnTo>
                  <a:lnTo>
                    <a:pt x="f20" y="f19"/>
                  </a:lnTo>
                  <a:lnTo>
                    <a:pt x="f20" y="f8"/>
                  </a:lnTo>
                  <a:close/>
                </a:path>
              </a:pathLst>
            </a:custGeom>
            <a:solidFill>
              <a:srgbClr val="00B050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311301" y="3865333"/>
              <a:ext cx="1677201" cy="1644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7204"/>
                <a:gd name="f7" fmla="val 1644512"/>
                <a:gd name="f8" fmla="+- 0 0 -90"/>
                <a:gd name="f9" fmla="*/ f3 1 1677204"/>
                <a:gd name="f10" fmla="*/ f4 1 164451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677204"/>
                <a:gd name="f19" fmla="*/ f15 1 1644512"/>
                <a:gd name="f20" fmla="*/ 0 f16 1"/>
                <a:gd name="f21" fmla="*/ 0 f15 1"/>
                <a:gd name="f22" fmla="*/ 1677204 f16 1"/>
                <a:gd name="f23" fmla="*/ 1644512 f15 1"/>
                <a:gd name="f24" fmla="+- f17 0 f1"/>
                <a:gd name="f25" fmla="*/ f20 1 1677204"/>
                <a:gd name="f26" fmla="*/ f21 1 1644512"/>
                <a:gd name="f27" fmla="*/ f22 1 1677204"/>
                <a:gd name="f28" fmla="*/ f23 1 164451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677204" h="164451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70691" tIns="170691" rIns="170691" bIns="170691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00B050"/>
                  </a:solidFill>
                  <a:uFillTx/>
                  <a:latin typeface="Trebuchet MS"/>
                </a:rPr>
                <a:t>Landlink</a:t>
              </a:r>
              <a:br>
                <a:rPr lang="fr-FR" sz="2400" b="1" i="0" u="none" strike="noStrike" kern="1200" cap="none" spc="0" baseline="0">
                  <a:solidFill>
                    <a:srgbClr val="00B050"/>
                  </a:solidFill>
                  <a:uFillTx/>
                  <a:latin typeface="Trebuchet MS"/>
                </a:rPr>
              </a:br>
              <a:r>
                <a:rPr lang="fr-FR" sz="2400" b="1" i="0" u="none" strike="noStrike" kern="1200" cap="none" spc="0" baseline="0">
                  <a:solidFill>
                    <a:srgbClr val="00B050"/>
                  </a:solidFill>
                  <a:uFillTx/>
                  <a:latin typeface="Trebuchet MS"/>
                </a:rPr>
                <a:t>(liant)</a:t>
              </a:r>
            </a:p>
          </p:txBody>
        </p:sp>
      </p:grpSp>
      <p:pic>
        <p:nvPicPr>
          <p:cNvPr id="9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95" y="1594338"/>
            <a:ext cx="3053931" cy="3817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5"/>
          <p:cNvSpPr/>
          <p:nvPr/>
        </p:nvSpPr>
        <p:spPr>
          <a:xfrm>
            <a:off x="3088431" y="3256379"/>
            <a:ext cx="289252" cy="149294"/>
          </a:xfrm>
          <a:prstGeom prst="rect">
            <a:avLst/>
          </a:prstGeom>
          <a:noFill/>
          <a:ln w="6345">
            <a:solidFill>
              <a:srgbClr val="7E5F9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468922" y="5622325"/>
            <a:ext cx="9144000" cy="11356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« Une nouvelle configuration de l’Etat-tampon doit être prise en compte, non plus celle qui sépare des ennemis potentiels pour assurer la paix, mais celle qui relie des partenaires conjuguant flux méridiens et transversaux  » </a:t>
            </a:r>
            <a:r>
              <a:rPr lang="fr-FR" sz="1800" b="0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Christian Taillard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Pakxe</a:t>
            </a:r>
          </a:p>
        </p:txBody>
      </p:sp>
      <p:pic>
        <p:nvPicPr>
          <p:cNvPr id="3" name="Picture 4" descr="427  Pakse Mekong bridge-str-cr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779" y="1722958"/>
            <a:ext cx="5404643" cy="2137702"/>
          </a:xfrm>
          <a:prstGeom prst="rect">
            <a:avLst/>
          </a:prstGeom>
          <a:noFill/>
          <a:ln w="9528">
            <a:solidFill>
              <a:srgbClr val="AD84C6"/>
            </a:solidFill>
            <a:prstDash val="solid"/>
          </a:ln>
        </p:spPr>
      </p:pic>
      <p:pic>
        <p:nvPicPr>
          <p:cNvPr id="4" name="Picture 2" descr="map_pakse.jpg (107597 bytes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417" y="1722958"/>
            <a:ext cx="5222458" cy="3879716"/>
          </a:xfrm>
          <a:prstGeom prst="rect">
            <a:avLst/>
          </a:prstGeom>
          <a:noFill/>
          <a:ln w="9528">
            <a:solidFill>
              <a:srgbClr val="AD84C6"/>
            </a:solidFill>
            <a:prstDash val="solid"/>
          </a:ln>
        </p:spPr>
      </p:pic>
      <p:sp>
        <p:nvSpPr>
          <p:cNvPr id="5" name="ZoneTexte 5"/>
          <p:cNvSpPr txBox="1"/>
          <p:nvPr/>
        </p:nvSpPr>
        <p:spPr>
          <a:xfrm>
            <a:off x="369417" y="5614973"/>
            <a:ext cx="5222458" cy="1135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70 000 habitants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3</a:t>
            </a:r>
            <a:r>
              <a:rPr lang="fr-FR" sz="1800" b="0" i="1" u="none" strike="noStrike" kern="1200" cap="none" spc="0" baseline="30000">
                <a:solidFill>
                  <a:srgbClr val="AD84C6"/>
                </a:solidFill>
                <a:uFillTx/>
                <a:latin typeface="Trebuchet MS"/>
              </a:rPr>
              <a:t>ème</a:t>
            </a: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 ville du Laos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Confluent du Mékong et de la Sédone</a:t>
            </a:r>
          </a:p>
        </p:txBody>
      </p:sp>
      <p:pic>
        <p:nvPicPr>
          <p:cNvPr id="6" name="Picture 12" descr="Pakse Airpor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779" y="4416241"/>
            <a:ext cx="3037033" cy="1929219"/>
          </a:xfrm>
          <a:prstGeom prst="rect">
            <a:avLst/>
          </a:prstGeom>
          <a:noFill/>
          <a:ln w="9528">
            <a:solidFill>
              <a:srgbClr val="AD84C6"/>
            </a:solidFill>
            <a:prstDash val="solid"/>
          </a:ln>
        </p:spPr>
      </p:pic>
      <p:sp>
        <p:nvSpPr>
          <p:cNvPr id="7" name="ZoneTexte 7"/>
          <p:cNvSpPr txBox="1"/>
          <p:nvPr/>
        </p:nvSpPr>
        <p:spPr>
          <a:xfrm>
            <a:off x="5591876" y="3860660"/>
            <a:ext cx="5222458" cy="415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Pont de 2km sur le Mékong, achevé en 2000</a:t>
            </a:r>
          </a:p>
        </p:txBody>
      </p:sp>
      <p:sp>
        <p:nvSpPr>
          <p:cNvPr id="8" name="ZoneTexte 8"/>
          <p:cNvSpPr txBox="1"/>
          <p:nvPr/>
        </p:nvSpPr>
        <p:spPr>
          <a:xfrm>
            <a:off x="5591876" y="6347463"/>
            <a:ext cx="5222458" cy="415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1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Aéroport international de Paxke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Pakxe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332" y="1930398"/>
            <a:ext cx="3665162" cy="200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791" y="1930398"/>
            <a:ext cx="3667795" cy="200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5"/>
          <p:cNvSpPr txBox="1"/>
          <p:nvPr/>
        </p:nvSpPr>
        <p:spPr>
          <a:xfrm>
            <a:off x="8042577" y="2519181"/>
            <a:ext cx="1945477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2 hôtels</a:t>
            </a:r>
            <a:b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4 étoiles</a:t>
            </a:r>
          </a:p>
        </p:txBody>
      </p:sp>
      <p:pic>
        <p:nvPicPr>
          <p:cNvPr id="6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2" y="4302370"/>
            <a:ext cx="3665162" cy="200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4782" y="4302370"/>
            <a:ext cx="3667795" cy="20163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9"/>
          <p:cNvSpPr txBox="1"/>
          <p:nvPr/>
        </p:nvSpPr>
        <p:spPr>
          <a:xfrm>
            <a:off x="8042577" y="4706480"/>
            <a:ext cx="2025149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Université</a:t>
            </a:r>
            <a:b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du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Champassak</a:t>
            </a:r>
            <a:endParaRPr lang="fr-FR" sz="2800" b="0" i="0" u="none" strike="noStrike" kern="1200" cap="none" spc="0" baseline="0">
              <a:solidFill>
                <a:srgbClr val="AD84C6"/>
              </a:solidFill>
              <a:uFillTx/>
              <a:latin typeface="Trebuchet MS"/>
            </a:endParaRPr>
          </a:p>
        </p:txBody>
      </p:sp>
      <p:cxnSp>
        <p:nvCxnSpPr>
          <p:cNvPr id="9" name="Connecteur droit 11"/>
          <p:cNvCxnSpPr/>
          <p:nvPr/>
        </p:nvCxnSpPr>
        <p:spPr>
          <a:xfrm>
            <a:off x="677332" y="4124126"/>
            <a:ext cx="9035836" cy="0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Pakxe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2" y="1930398"/>
            <a:ext cx="3402619" cy="226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2" y="4385974"/>
            <a:ext cx="4841711" cy="226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3" y="1930398"/>
            <a:ext cx="5673879" cy="22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7"/>
          <p:cNvSpPr txBox="1"/>
          <p:nvPr/>
        </p:nvSpPr>
        <p:spPr>
          <a:xfrm>
            <a:off x="5697964" y="4385974"/>
            <a:ext cx="4243108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Près de Pakxe, le Wat Phou,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Patrimoine Mondial de l’Humanité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Pakxe</a:t>
            </a:r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2" y="1961104"/>
            <a:ext cx="3546948" cy="228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486" y="1961104"/>
            <a:ext cx="3442469" cy="228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2" y="4386431"/>
            <a:ext cx="3043534" cy="22826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7"/>
          <p:cNvSpPr txBox="1"/>
          <p:nvPr/>
        </p:nvSpPr>
        <p:spPr>
          <a:xfrm>
            <a:off x="3794522" y="4387474"/>
            <a:ext cx="424310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Tad Farn, chutes de Khon Phapheng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85336" y="726829"/>
            <a:ext cx="8596667" cy="8807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r-FR" sz="3200"/>
              <a:t>Les villes internationales de la paix</a:t>
            </a:r>
            <a:br>
              <a:rPr lang="fr-FR" sz="3200"/>
            </a:br>
            <a:endParaRPr lang="fr-FR" sz="3200"/>
          </a:p>
        </p:txBody>
      </p:sp>
      <p:sp>
        <p:nvSpPr>
          <p:cNvPr id="3" name="ZoneTexte 3"/>
          <p:cNvSpPr txBox="1"/>
          <p:nvPr/>
        </p:nvSpPr>
        <p:spPr>
          <a:xfrm>
            <a:off x="586157" y="84406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1.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185336" y="1490389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Un peu de géographie du Laos et de Pakxe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86157" y="160762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2.</a:t>
            </a:r>
          </a:p>
        </p:txBody>
      </p:sp>
      <p:sp>
        <p:nvSpPr>
          <p:cNvPr id="6" name="Titre 1"/>
          <p:cNvSpPr txBox="1"/>
          <p:nvPr/>
        </p:nvSpPr>
        <p:spPr>
          <a:xfrm>
            <a:off x="1185336" y="2276225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874EA9"/>
                </a:solidFill>
                <a:uFillTx/>
                <a:latin typeface="Trebuchet MS"/>
              </a:rPr>
              <a:t>La vocation du Laos pour la paix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7" y="2393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3.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1185336" y="3038231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laotiens et la paix</a:t>
            </a:r>
          </a:p>
        </p:txBody>
      </p:sp>
      <p:sp>
        <p:nvSpPr>
          <p:cNvPr id="9" name="ZoneTexte 9"/>
          <p:cNvSpPr txBox="1"/>
          <p:nvPr/>
        </p:nvSpPr>
        <p:spPr>
          <a:xfrm>
            <a:off x="586157" y="3155457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4.</a:t>
            </a:r>
          </a:p>
        </p:txBody>
      </p:sp>
      <p:sp>
        <p:nvSpPr>
          <p:cNvPr id="10" name="Titre 1"/>
          <p:cNvSpPr txBox="1"/>
          <p:nvPr/>
        </p:nvSpPr>
        <p:spPr>
          <a:xfrm>
            <a:off x="1185336" y="3800228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Genèse du Projet Pakxe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586157" y="3917463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5.</a:t>
            </a:r>
          </a:p>
        </p:txBody>
      </p:sp>
      <p:sp>
        <p:nvSpPr>
          <p:cNvPr id="12" name="Titre 1"/>
          <p:cNvSpPr txBox="1"/>
          <p:nvPr/>
        </p:nvSpPr>
        <p:spPr>
          <a:xfrm>
            <a:off x="1185336" y="4562234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Vocation du Laos et Responsabilité humaine</a:t>
            </a:r>
          </a:p>
        </p:txBody>
      </p:sp>
      <p:sp>
        <p:nvSpPr>
          <p:cNvPr id="13" name="ZoneTexte 13"/>
          <p:cNvSpPr txBox="1"/>
          <p:nvPr/>
        </p:nvSpPr>
        <p:spPr>
          <a:xfrm>
            <a:off x="586157" y="4679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3975" y="41"/>
            <a:ext cx="9150377" cy="764664"/>
          </a:xfrm>
        </p:spPr>
        <p:txBody>
          <a:bodyPr/>
          <a:lstStyle/>
          <a:p>
            <a:pPr lvl="0"/>
            <a:r>
              <a:rPr lang="fr-FR" dirty="0" err="1"/>
              <a:t>Pakxe</a:t>
            </a:r>
            <a:r>
              <a:rPr lang="fr-FR" dirty="0"/>
              <a:t> et les 4 portes de l’Asie du Sud-Est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4022" y="1345926"/>
            <a:ext cx="5508721" cy="5001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5"/>
          <p:cNvCxnSpPr/>
          <p:nvPr/>
        </p:nvCxnSpPr>
        <p:spPr>
          <a:xfrm>
            <a:off x="3208103" y="2704700"/>
            <a:ext cx="3284932" cy="177279"/>
          </a:xfrm>
          <a:prstGeom prst="straightConnector1">
            <a:avLst/>
          </a:prstGeom>
          <a:noFill/>
          <a:ln w="12701">
            <a:solidFill>
              <a:srgbClr val="000000"/>
            </a:solidFill>
            <a:prstDash val="solid"/>
          </a:ln>
        </p:spPr>
      </p:cxnSp>
      <p:cxnSp>
        <p:nvCxnSpPr>
          <p:cNvPr id="5" name="Connecteur droit 7"/>
          <p:cNvCxnSpPr/>
          <p:nvPr/>
        </p:nvCxnSpPr>
        <p:spPr>
          <a:xfrm>
            <a:off x="4278401" y="1844824"/>
            <a:ext cx="207808" cy="4146837"/>
          </a:xfrm>
          <a:prstGeom prst="straightConnector1">
            <a:avLst/>
          </a:prstGeom>
          <a:noFill/>
          <a:ln w="12701">
            <a:solidFill>
              <a:srgbClr val="000000"/>
            </a:solidFill>
            <a:prstDash val="solid"/>
          </a:ln>
        </p:spPr>
      </p:cxnSp>
      <p:sp>
        <p:nvSpPr>
          <p:cNvPr id="6" name="ZoneTexte 9"/>
          <p:cNvSpPr txBox="1"/>
          <p:nvPr/>
        </p:nvSpPr>
        <p:spPr>
          <a:xfrm>
            <a:off x="2423592" y="2556189"/>
            <a:ext cx="739829" cy="253916"/>
          </a:xfrm>
          <a:prstGeom prst="rect">
            <a:avLst/>
          </a:prstGeom>
          <a:solidFill>
            <a:srgbClr val="AD84C6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Rangoon</a:t>
            </a:r>
          </a:p>
        </p:txBody>
      </p:sp>
      <p:sp>
        <p:nvSpPr>
          <p:cNvPr id="7" name="ZoneTexte 10"/>
          <p:cNvSpPr txBox="1"/>
          <p:nvPr/>
        </p:nvSpPr>
        <p:spPr>
          <a:xfrm>
            <a:off x="3943929" y="1409403"/>
            <a:ext cx="668944" cy="307777"/>
          </a:xfrm>
          <a:prstGeom prst="rect">
            <a:avLst/>
          </a:prstGeom>
          <a:solidFill>
            <a:srgbClr val="AD84C6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Hanoi</a:t>
            </a:r>
          </a:p>
        </p:txBody>
      </p:sp>
      <p:sp>
        <p:nvSpPr>
          <p:cNvPr id="8" name="ZoneTexte 11"/>
          <p:cNvSpPr txBox="1"/>
          <p:nvPr/>
        </p:nvSpPr>
        <p:spPr>
          <a:xfrm>
            <a:off x="6259181" y="2704700"/>
            <a:ext cx="727844" cy="261610"/>
          </a:xfrm>
          <a:prstGeom prst="rect">
            <a:avLst/>
          </a:prstGeom>
          <a:solidFill>
            <a:srgbClr val="AD84C6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Manille</a:t>
            </a:r>
          </a:p>
        </p:txBody>
      </p:sp>
      <p:sp>
        <p:nvSpPr>
          <p:cNvPr id="9" name="ZoneTexte 12"/>
          <p:cNvSpPr txBox="1"/>
          <p:nvPr/>
        </p:nvSpPr>
        <p:spPr>
          <a:xfrm>
            <a:off x="4132122" y="5945492"/>
            <a:ext cx="877864" cy="261610"/>
          </a:xfrm>
          <a:prstGeom prst="rect">
            <a:avLst/>
          </a:prstGeom>
          <a:solidFill>
            <a:srgbClr val="AD84C6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Jakarta</a:t>
            </a:r>
          </a:p>
        </p:txBody>
      </p:sp>
      <p:sp>
        <p:nvSpPr>
          <p:cNvPr id="10" name="ZoneTexte 13"/>
          <p:cNvSpPr txBox="1"/>
          <p:nvPr/>
        </p:nvSpPr>
        <p:spPr>
          <a:xfrm>
            <a:off x="4409405" y="2444560"/>
            <a:ext cx="818525" cy="276999"/>
          </a:xfrm>
          <a:prstGeom prst="rect">
            <a:avLst/>
          </a:prstGeom>
          <a:solidFill>
            <a:srgbClr val="AD84C6">
              <a:alpha val="57000"/>
            </a:srgbClr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rebuchet MS"/>
              </a:rPr>
              <a:t>Pakxe</a:t>
            </a:r>
            <a:endParaRPr lang="fr-FR" sz="1200" b="1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2991294" y="699592"/>
            <a:ext cx="3848618" cy="646334"/>
          </a:xfrm>
          <a:prstGeom prst="rect">
            <a:avLst/>
          </a:prstGeom>
          <a:solidFill>
            <a:srgbClr val="BDC7D7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Porte Nord/Chine</a:t>
            </a:r>
            <a:b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</a:b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Confucianisme – Héritage français</a:t>
            </a:r>
          </a:p>
        </p:txBody>
      </p:sp>
      <p:sp>
        <p:nvSpPr>
          <p:cNvPr id="12" name="ZoneTexte 15"/>
          <p:cNvSpPr txBox="1"/>
          <p:nvPr/>
        </p:nvSpPr>
        <p:spPr>
          <a:xfrm>
            <a:off x="7169000" y="2627754"/>
            <a:ext cx="3700631" cy="646334"/>
          </a:xfrm>
          <a:prstGeom prst="rect">
            <a:avLst/>
          </a:prstGeom>
          <a:solidFill>
            <a:srgbClr val="BDC7D7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Porte Est/Pacifique</a:t>
            </a:r>
            <a:b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</a:b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Catholicisme – héritage espagnol</a:t>
            </a:r>
          </a:p>
        </p:txBody>
      </p:sp>
      <p:sp>
        <p:nvSpPr>
          <p:cNvPr id="13" name="ZoneTexte 16"/>
          <p:cNvSpPr txBox="1"/>
          <p:nvPr/>
        </p:nvSpPr>
        <p:spPr>
          <a:xfrm>
            <a:off x="1247279" y="6211666"/>
            <a:ext cx="3166100" cy="646334"/>
          </a:xfrm>
          <a:prstGeom prst="rect">
            <a:avLst/>
          </a:prstGeom>
          <a:solidFill>
            <a:srgbClr val="BDC7D7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Porte Sud/Océanie</a:t>
            </a:r>
            <a:b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</a:b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Islam – héritage néerlandais</a:t>
            </a:r>
          </a:p>
        </p:txBody>
      </p:sp>
      <p:sp>
        <p:nvSpPr>
          <p:cNvPr id="14" name="ZoneTexte 17"/>
          <p:cNvSpPr txBox="1"/>
          <p:nvPr/>
        </p:nvSpPr>
        <p:spPr>
          <a:xfrm>
            <a:off x="23312" y="2094524"/>
            <a:ext cx="2205550" cy="923330"/>
          </a:xfrm>
          <a:prstGeom prst="rect">
            <a:avLst/>
          </a:prstGeom>
          <a:solidFill>
            <a:srgbClr val="BDC7D7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Porte Ouest/Inde</a:t>
            </a:r>
            <a:b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</a:b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Bouddhisme – </a:t>
            </a:r>
            <a:endParaRPr lang="fr-FR" sz="1800" b="0" i="0" u="none" strike="noStrike" kern="1200" cap="none" spc="0" baseline="0" dirty="0" smtClean="0">
              <a:solidFill>
                <a:srgbClr val="393439"/>
              </a:solidFill>
              <a:uFillTx/>
              <a:latin typeface="Trebuchet MS"/>
            </a:endParaRP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 smtClean="0">
                <a:solidFill>
                  <a:srgbClr val="393439"/>
                </a:solidFill>
                <a:uFillTx/>
                <a:latin typeface="Trebuchet MS"/>
              </a:rPr>
              <a:t>héritage </a:t>
            </a:r>
            <a:r>
              <a:rPr lang="fr-FR" sz="1800" b="0" i="0" u="none" strike="noStrike" kern="1200" cap="none" spc="0" baseline="0" dirty="0">
                <a:solidFill>
                  <a:srgbClr val="393439"/>
                </a:solidFill>
                <a:uFillTx/>
                <a:latin typeface="Trebuchet MS"/>
              </a:rPr>
              <a:t>anglais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274.1209632713.JP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r="281" b="15652"/>
          <a:tile tx="0" ty="0" sx="24576" sy="37012" flip="none" algn="tl"/>
        </p:blipFill>
        <p:spPr>
          <a:xfrm>
            <a:off x="0" y="0"/>
            <a:ext cx="12191996" cy="6839337"/>
          </a:xfrm>
          <a:prstGeom prst="rect">
            <a:avLst/>
          </a:prstGeom>
          <a:blipFill>
            <a:blip r:embed="rId4">
              <a:alphaModFix/>
            </a:blip>
            <a:tile sx="100000" sy="100000" algn="tl"/>
          </a:blipFill>
          <a:ln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Pakxe : ville internationale de la paix en Asie du Sud-Est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Pakxe ville de paix : 5 projets</a:t>
            </a:r>
          </a:p>
        </p:txBody>
      </p:sp>
      <p:grpSp>
        <p:nvGrpSpPr>
          <p:cNvPr id="3" name="Espace réservé du contenu 3"/>
          <p:cNvGrpSpPr/>
          <p:nvPr/>
        </p:nvGrpSpPr>
        <p:grpSpPr>
          <a:xfrm>
            <a:off x="677863" y="2355183"/>
            <a:ext cx="8596310" cy="3492239"/>
            <a:chOff x="677863" y="2355183"/>
            <a:chExt cx="8596310" cy="3492239"/>
          </a:xfrm>
        </p:grpSpPr>
        <p:sp>
          <p:nvSpPr>
            <p:cNvPr id="4" name="Forme libre 3"/>
            <p:cNvSpPr/>
            <p:nvPr/>
          </p:nvSpPr>
          <p:spPr>
            <a:xfrm>
              <a:off x="677863" y="2355183"/>
              <a:ext cx="2686342" cy="161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6347"/>
                <a:gd name="f7" fmla="val 1611808"/>
                <a:gd name="f8" fmla="+- 0 0 -90"/>
                <a:gd name="f9" fmla="*/ f3 1 2686347"/>
                <a:gd name="f10" fmla="*/ f4 1 1611808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686347"/>
                <a:gd name="f19" fmla="*/ f15 1 1611808"/>
                <a:gd name="f20" fmla="*/ 0 f16 1"/>
                <a:gd name="f21" fmla="*/ 0 f15 1"/>
                <a:gd name="f22" fmla="*/ 2686347 f16 1"/>
                <a:gd name="f23" fmla="*/ 1611808 f15 1"/>
                <a:gd name="f24" fmla="+- f17 0 f1"/>
                <a:gd name="f25" fmla="*/ f20 1 2686347"/>
                <a:gd name="f26" fmla="*/ f21 1 1611808"/>
                <a:gd name="f27" fmla="*/ f22 1 2686347"/>
                <a:gd name="f28" fmla="*/ f23 1 1611808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686347" h="161180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8784C7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99056" tIns="99056" rIns="99056" bIns="99056" anchor="ctr" anchorCtr="1" compatLnSpc="1"/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6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Pôle interreligieux en Asie du Sud-Est</a:t>
              </a:r>
            </a:p>
          </p:txBody>
        </p:sp>
        <p:sp>
          <p:nvSpPr>
            <p:cNvPr id="5" name="Forme libre 4"/>
            <p:cNvSpPr/>
            <p:nvPr/>
          </p:nvSpPr>
          <p:spPr>
            <a:xfrm>
              <a:off x="3632847" y="2355183"/>
              <a:ext cx="2686342" cy="161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6347"/>
                <a:gd name="f7" fmla="val 1611808"/>
                <a:gd name="f8" fmla="+- 0 0 -90"/>
                <a:gd name="f9" fmla="*/ f3 1 2686347"/>
                <a:gd name="f10" fmla="*/ f4 1 1611808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686347"/>
                <a:gd name="f19" fmla="*/ f15 1 1611808"/>
                <a:gd name="f20" fmla="*/ 0 f16 1"/>
                <a:gd name="f21" fmla="*/ 0 f15 1"/>
                <a:gd name="f22" fmla="*/ 2686347 f16 1"/>
                <a:gd name="f23" fmla="*/ 1611808 f15 1"/>
                <a:gd name="f24" fmla="+- f17 0 f1"/>
                <a:gd name="f25" fmla="*/ f20 1 2686347"/>
                <a:gd name="f26" fmla="*/ f21 1 1611808"/>
                <a:gd name="f27" fmla="*/ f22 1 2686347"/>
                <a:gd name="f28" fmla="*/ f23 1 1611808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686347" h="161180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D739A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99056" tIns="99056" rIns="99056" bIns="99056" anchor="ctr" anchorCtr="1" compatLnSpc="1"/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6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Université de l’Asie du Sud-Est</a:t>
              </a: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6587831" y="2355183"/>
              <a:ext cx="2686342" cy="161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6347"/>
                <a:gd name="f7" fmla="val 1611808"/>
                <a:gd name="f8" fmla="+- 0 0 -90"/>
                <a:gd name="f9" fmla="*/ f3 1 2686347"/>
                <a:gd name="f10" fmla="*/ f4 1 1611808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686347"/>
                <a:gd name="f19" fmla="*/ f15 1 1611808"/>
                <a:gd name="f20" fmla="*/ 0 f16 1"/>
                <a:gd name="f21" fmla="*/ 0 f15 1"/>
                <a:gd name="f22" fmla="*/ 2686347 f16 1"/>
                <a:gd name="f23" fmla="*/ 1611808 f15 1"/>
                <a:gd name="f24" fmla="+- f17 0 f1"/>
                <a:gd name="f25" fmla="*/ f20 1 2686347"/>
                <a:gd name="f26" fmla="*/ f21 1 1611808"/>
                <a:gd name="f27" fmla="*/ f22 1 2686347"/>
                <a:gd name="f28" fmla="*/ f23 1 1611808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686347" h="161180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6997AF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99056" tIns="99056" rIns="99056" bIns="99056" anchor="ctr" anchorCtr="1" compatLnSpc="1"/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6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Grand centre de communication</a:t>
              </a: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2155350" y="4235619"/>
              <a:ext cx="2686342" cy="161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6347"/>
                <a:gd name="f7" fmla="val 1611808"/>
                <a:gd name="f8" fmla="+- 0 0 -90"/>
                <a:gd name="f9" fmla="*/ f3 1 2686347"/>
                <a:gd name="f10" fmla="*/ f4 1 1611808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686347"/>
                <a:gd name="f19" fmla="*/ f15 1 1611808"/>
                <a:gd name="f20" fmla="*/ 0 f16 1"/>
                <a:gd name="f21" fmla="*/ 0 f15 1"/>
                <a:gd name="f22" fmla="*/ 2686347 f16 1"/>
                <a:gd name="f23" fmla="*/ 1611808 f15 1"/>
                <a:gd name="f24" fmla="+- f17 0 f1"/>
                <a:gd name="f25" fmla="*/ f20 1 2686347"/>
                <a:gd name="f26" fmla="*/ f21 1 1611808"/>
                <a:gd name="f27" fmla="*/ f22 1 2686347"/>
                <a:gd name="f28" fmla="*/ f23 1 1611808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686347" h="161180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84ACB6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99056" tIns="99056" rIns="99056" bIns="99056" anchor="ctr" anchorCtr="1" compatLnSpc="1"/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6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Nœud pour les transports en Indochine</a:t>
              </a: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110334" y="4235619"/>
              <a:ext cx="2686342" cy="1611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6347"/>
                <a:gd name="f7" fmla="val 1611808"/>
                <a:gd name="f8" fmla="+- 0 0 -90"/>
                <a:gd name="f9" fmla="*/ f3 1 2686347"/>
                <a:gd name="f10" fmla="*/ f4 1 1611808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686347"/>
                <a:gd name="f19" fmla="*/ f15 1 1611808"/>
                <a:gd name="f20" fmla="*/ 0 f16 1"/>
                <a:gd name="f21" fmla="*/ 0 f15 1"/>
                <a:gd name="f22" fmla="*/ 2686347 f16 1"/>
                <a:gd name="f23" fmla="*/ 1611808 f15 1"/>
                <a:gd name="f24" fmla="+- f17 0 f1"/>
                <a:gd name="f25" fmla="*/ f20 1 2686347"/>
                <a:gd name="f26" fmla="*/ f21 1 1611808"/>
                <a:gd name="f27" fmla="*/ f22 1 2686347"/>
                <a:gd name="f28" fmla="*/ f23 1 1611808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686347" h="1611808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6F8183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99056" tIns="99056" rIns="99056" bIns="99056" anchor="ctr" anchorCtr="1" compatLnSpc="1"/>
            <a:lstStyle/>
            <a:p>
              <a:pPr marL="0" marR="0" lvl="0" indent="0" algn="ctr" defTabSz="11557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6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Laboratoire d’une économie de paix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85336" y="726829"/>
            <a:ext cx="8596667" cy="8807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r-FR" sz="3200"/>
              <a:t>Les villes internationales de la paix</a:t>
            </a:r>
            <a:br>
              <a:rPr lang="fr-FR" sz="3200"/>
            </a:br>
            <a:endParaRPr lang="fr-FR" sz="3200"/>
          </a:p>
        </p:txBody>
      </p:sp>
      <p:sp>
        <p:nvSpPr>
          <p:cNvPr id="3" name="ZoneTexte 3"/>
          <p:cNvSpPr txBox="1"/>
          <p:nvPr/>
        </p:nvSpPr>
        <p:spPr>
          <a:xfrm>
            <a:off x="586157" y="84406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1.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185336" y="1490389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Un peu de géographie du Laos et de Pakxe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86157" y="160762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2.</a:t>
            </a:r>
          </a:p>
        </p:txBody>
      </p:sp>
      <p:sp>
        <p:nvSpPr>
          <p:cNvPr id="6" name="Titre 1"/>
          <p:cNvSpPr txBox="1"/>
          <p:nvPr/>
        </p:nvSpPr>
        <p:spPr>
          <a:xfrm>
            <a:off x="1185336" y="2276225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La vocation du Laos pour la paix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7" y="2393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3.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1185336" y="3038231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874EA9"/>
                </a:solidFill>
                <a:uFillTx/>
                <a:latin typeface="Trebuchet MS"/>
              </a:rPr>
              <a:t>Les laotiens et la paix</a:t>
            </a:r>
          </a:p>
        </p:txBody>
      </p:sp>
      <p:sp>
        <p:nvSpPr>
          <p:cNvPr id="9" name="ZoneTexte 9"/>
          <p:cNvSpPr txBox="1"/>
          <p:nvPr/>
        </p:nvSpPr>
        <p:spPr>
          <a:xfrm>
            <a:off x="586157" y="3155457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4.</a:t>
            </a:r>
          </a:p>
        </p:txBody>
      </p:sp>
      <p:sp>
        <p:nvSpPr>
          <p:cNvPr id="10" name="Titre 1"/>
          <p:cNvSpPr txBox="1"/>
          <p:nvPr/>
        </p:nvSpPr>
        <p:spPr>
          <a:xfrm>
            <a:off x="1185336" y="3800228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Genèse du Projet Pakxe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586157" y="3917463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5.</a:t>
            </a:r>
          </a:p>
        </p:txBody>
      </p:sp>
      <p:sp>
        <p:nvSpPr>
          <p:cNvPr id="12" name="Titre 1"/>
          <p:cNvSpPr txBox="1"/>
          <p:nvPr/>
        </p:nvSpPr>
        <p:spPr>
          <a:xfrm>
            <a:off x="1185336" y="4562234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Vocation du Laos et Responsabilité humaine</a:t>
            </a:r>
          </a:p>
        </p:txBody>
      </p:sp>
      <p:sp>
        <p:nvSpPr>
          <p:cNvPr id="13" name="ZoneTexte 13"/>
          <p:cNvSpPr txBox="1"/>
          <p:nvPr/>
        </p:nvSpPr>
        <p:spPr>
          <a:xfrm>
            <a:off x="586157" y="4679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Qui sont les laotiens ?</a:t>
            </a:r>
          </a:p>
        </p:txBody>
      </p:sp>
      <p:pic>
        <p:nvPicPr>
          <p:cNvPr id="3" name="Content Placeholder 3" descr="picture with Rbac student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344" y="1484784"/>
            <a:ext cx="4129128" cy="2121051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Content Placeholder 11" descr="DSC_06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332" y="4177354"/>
            <a:ext cx="5840693" cy="2483583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5" name="ZoneTexte 5"/>
          <p:cNvSpPr txBox="1"/>
          <p:nvPr/>
        </p:nvSpPr>
        <p:spPr>
          <a:xfrm>
            <a:off x="4422457" y="1618901"/>
            <a:ext cx="5976664" cy="18528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AD84C6"/>
                </a:solidFill>
                <a:uFillTx/>
                <a:latin typeface="Trebuchet MS"/>
              </a:rPr>
              <a:t>6 millions de Laotiens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AD84C6"/>
                </a:solidFill>
                <a:uFillTx/>
                <a:latin typeface="Trebuchet MS"/>
              </a:rPr>
              <a:t>55% de Laos, multitude de minorités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AD84C6"/>
                </a:solidFill>
                <a:uFillTx/>
                <a:latin typeface="Trebuchet MS"/>
              </a:rPr>
              <a:t>Bouddhisme et animisme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AD84C6"/>
                </a:solidFill>
                <a:uFillTx/>
                <a:latin typeface="Trebuchet MS"/>
              </a:rPr>
              <a:t>15 millions de </a:t>
            </a:r>
            <a:r>
              <a:rPr lang="fr-FR" sz="2200" b="0" i="0" u="none" strike="noStrike" kern="1200" cap="none" spc="0" baseline="0" dirty="0" err="1">
                <a:solidFill>
                  <a:srgbClr val="AD84C6"/>
                </a:solidFill>
                <a:uFillTx/>
                <a:latin typeface="Trebuchet MS"/>
              </a:rPr>
              <a:t>laophones</a:t>
            </a:r>
            <a:r>
              <a:rPr lang="fr-FR" sz="2200" b="0" i="0" u="none" strike="noStrike" kern="1200" cap="none" spc="0" baseline="0" dirty="0">
                <a:solidFill>
                  <a:srgbClr val="AD84C6"/>
                </a:solidFill>
                <a:uFillTx/>
                <a:latin typeface="Trebuchet MS"/>
              </a:rPr>
              <a:t> dans le monde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Un peuple foncièrement pacifique</a:t>
            </a:r>
          </a:p>
        </p:txBody>
      </p:sp>
      <p:sp>
        <p:nvSpPr>
          <p:cNvPr id="3" name="Rectangle 3"/>
          <p:cNvSpPr/>
          <p:nvPr/>
        </p:nvSpPr>
        <p:spPr>
          <a:xfrm>
            <a:off x="677332" y="1930398"/>
            <a:ext cx="3050602" cy="1563075"/>
          </a:xfrm>
          <a:prstGeom prst="rect">
            <a:avLst/>
          </a:prstGeom>
          <a:solidFill>
            <a:srgbClr val="84ACB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Placides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Non violents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Détachés</a:t>
            </a:r>
          </a:p>
        </p:txBody>
      </p:sp>
      <p:sp>
        <p:nvSpPr>
          <p:cNvPr id="4" name="Rectangle 4"/>
          <p:cNvSpPr/>
          <p:nvPr/>
        </p:nvSpPr>
        <p:spPr>
          <a:xfrm>
            <a:off x="677332" y="3540364"/>
            <a:ext cx="3050602" cy="3071442"/>
          </a:xfrm>
          <a:prstGeom prst="rect">
            <a:avLst/>
          </a:prstGeom>
          <a:solidFill>
            <a:srgbClr val="B7B5DD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1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« Les laotiens ne sont pas faits pour la guerre »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Henri Mouhot, explorateur du Laos</a:t>
            </a:r>
          </a:p>
        </p:txBody>
      </p:sp>
      <p:sp>
        <p:nvSpPr>
          <p:cNvPr id="5" name="Rectangle 5"/>
          <p:cNvSpPr/>
          <p:nvPr/>
        </p:nvSpPr>
        <p:spPr>
          <a:xfrm>
            <a:off x="3774826" y="1930398"/>
            <a:ext cx="5499174" cy="4681417"/>
          </a:xfrm>
          <a:prstGeom prst="rect">
            <a:avLst/>
          </a:prstGeom>
          <a:solidFill>
            <a:srgbClr val="C5CDC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572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« Des centaines de français sont sous le charme de leur </a:t>
            </a:r>
            <a:r>
              <a:rPr lang="fr-FR" sz="2000" b="1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affabilité</a:t>
            </a:r>
            <a:r>
              <a:rPr lang="fr-FR" sz="2000" b="0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 et de </a:t>
            </a:r>
            <a:r>
              <a:rPr lang="fr-FR" sz="2000" b="1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la beauté qui émane de leur apparence</a:t>
            </a:r>
            <a:r>
              <a:rPr lang="fr-FR" sz="2000" b="0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. Pour les Européens usés par les excès, le Laos semble la réponse à tous les problèmes. Il est un reproche passif à la futilité de cette quête de soi effrénée des Européens. </a:t>
            </a:r>
            <a:r>
              <a:rPr lang="fr-FR" sz="2000" b="1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Les Laotiens s’inclinent devant la supériorité européenne pour la forme, mais au fond ils n’y croient guère</a:t>
            </a:r>
            <a:r>
              <a:rPr lang="fr-FR" sz="2000" b="0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. Et les Européens cessent d’y croire en vivant en leur aimable compagnie. » </a:t>
            </a:r>
          </a:p>
          <a:p>
            <a:pPr marL="0" marR="0" lvl="0" indent="0" algn="ctr" defTabSz="4572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1" u="none" strike="noStrike" kern="1200" cap="none" spc="0" baseline="0">
              <a:solidFill>
                <a:srgbClr val="393439"/>
              </a:solidFill>
              <a:uFillTx/>
              <a:latin typeface="Trebuchet MS"/>
            </a:endParaRPr>
          </a:p>
          <a:p>
            <a:pPr marL="0" marR="0" lvl="0" indent="0" algn="r" defTabSz="4572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Virginia Thompson dans les années 1930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Un peuple foncièrement pacifique</a:t>
            </a:r>
          </a:p>
        </p:txBody>
      </p:sp>
      <p:sp>
        <p:nvSpPr>
          <p:cNvPr id="3" name="Rectangle 3"/>
          <p:cNvSpPr/>
          <p:nvPr/>
        </p:nvSpPr>
        <p:spPr>
          <a:xfrm>
            <a:off x="677332" y="4978405"/>
            <a:ext cx="8596667" cy="1492739"/>
          </a:xfrm>
          <a:prstGeom prst="rect">
            <a:avLst/>
          </a:prstGeom>
          <a:solidFill>
            <a:srgbClr val="E2E6E6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1" u="none" strike="noStrike" kern="1200" cap="none" spc="0" baseline="0">
                <a:solidFill>
                  <a:srgbClr val="393439"/>
                </a:solidFill>
                <a:uFillTx/>
                <a:latin typeface="Trebuchet MS"/>
              </a:rPr>
              <a:t>« Les étrangers qui apprécient les Lao pour leur caractère avenant et leur ‘bonne nature’ savent rarement qu’ils sont le prix d’un sacrifice, le sacrifice du non-jugement, dont la patience, la tolérance et l’amour de la paix sont les traductions extérieures »</a:t>
            </a:r>
          </a:p>
        </p:txBody>
      </p:sp>
      <p:pic>
        <p:nvPicPr>
          <p:cNvPr id="4" name="Picture 2" descr="Un Baci des noces à Paris (mai 2012)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3" y="1843421"/>
            <a:ext cx="4092406" cy="307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332" y="1843421"/>
            <a:ext cx="4433925" cy="3072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/>
          <p:nvPr/>
        </p:nvSpPr>
        <p:spPr>
          <a:xfrm>
            <a:off x="677332" y="1930398"/>
            <a:ext cx="8419776" cy="4596323"/>
          </a:xfrm>
          <a:prstGeom prst="rect">
            <a:avLst/>
          </a:prstGeom>
          <a:solidFill>
            <a:srgbClr val="E6EEF0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Valeurs asiatiques</a:t>
            </a:r>
          </a:p>
        </p:txBody>
      </p:sp>
      <p:sp>
        <p:nvSpPr>
          <p:cNvPr id="3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Laocité et laotienneté</a:t>
            </a:r>
          </a:p>
        </p:txBody>
      </p:sp>
      <p:sp>
        <p:nvSpPr>
          <p:cNvPr id="4" name="Rectangle 5"/>
          <p:cNvSpPr/>
          <p:nvPr/>
        </p:nvSpPr>
        <p:spPr>
          <a:xfrm>
            <a:off x="911793" y="2922952"/>
            <a:ext cx="3519525" cy="1000371"/>
          </a:xfrm>
          <a:prstGeom prst="rect">
            <a:avLst/>
          </a:prstGeom>
          <a:solidFill>
            <a:srgbClr val="B7B5DD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Plénitude spirituelle</a:t>
            </a:r>
          </a:p>
        </p:txBody>
      </p:sp>
      <p:sp>
        <p:nvSpPr>
          <p:cNvPr id="5" name="Rectangle 8"/>
          <p:cNvSpPr/>
          <p:nvPr/>
        </p:nvSpPr>
        <p:spPr>
          <a:xfrm>
            <a:off x="911793" y="4165594"/>
            <a:ext cx="3519525" cy="1000371"/>
          </a:xfrm>
          <a:prstGeom prst="rect">
            <a:avLst/>
          </a:prstGeom>
          <a:solidFill>
            <a:srgbClr val="B7B5DD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Sérénité, tradition</a:t>
            </a:r>
          </a:p>
        </p:txBody>
      </p:sp>
      <p:sp>
        <p:nvSpPr>
          <p:cNvPr id="6" name="Rectangle 9"/>
          <p:cNvSpPr/>
          <p:nvPr/>
        </p:nvSpPr>
        <p:spPr>
          <a:xfrm>
            <a:off x="911793" y="5408237"/>
            <a:ext cx="3519525" cy="1000371"/>
          </a:xfrm>
          <a:prstGeom prst="rect">
            <a:avLst/>
          </a:prstGeom>
          <a:solidFill>
            <a:srgbClr val="B7B5DD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Asie intérieure</a:t>
            </a:r>
          </a:p>
        </p:txBody>
      </p:sp>
      <p:sp>
        <p:nvSpPr>
          <p:cNvPr id="7" name="Rectangle 10"/>
          <p:cNvSpPr/>
          <p:nvPr/>
        </p:nvSpPr>
        <p:spPr>
          <a:xfrm>
            <a:off x="5284500" y="2922952"/>
            <a:ext cx="3519525" cy="1000371"/>
          </a:xfrm>
          <a:prstGeom prst="rect">
            <a:avLst/>
          </a:prstGeom>
          <a:solidFill>
            <a:srgbClr val="84ACB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Abondance</a:t>
            </a:r>
          </a:p>
        </p:txBody>
      </p:sp>
      <p:sp>
        <p:nvSpPr>
          <p:cNvPr id="8" name="Rectangle 11"/>
          <p:cNvSpPr/>
          <p:nvPr/>
        </p:nvSpPr>
        <p:spPr>
          <a:xfrm>
            <a:off x="5284500" y="4165594"/>
            <a:ext cx="3519525" cy="1000371"/>
          </a:xfrm>
          <a:prstGeom prst="rect">
            <a:avLst/>
          </a:prstGeom>
          <a:solidFill>
            <a:srgbClr val="84ACB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Dynamisme, modernité</a:t>
            </a:r>
          </a:p>
        </p:txBody>
      </p:sp>
      <p:sp>
        <p:nvSpPr>
          <p:cNvPr id="9" name="Rectangle 12"/>
          <p:cNvSpPr/>
          <p:nvPr/>
        </p:nvSpPr>
        <p:spPr>
          <a:xfrm>
            <a:off x="5284500" y="5408237"/>
            <a:ext cx="3519525" cy="1000371"/>
          </a:xfrm>
          <a:prstGeom prst="rect">
            <a:avLst/>
          </a:prstGeom>
          <a:solidFill>
            <a:srgbClr val="84ACB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rPr>
              <a:t>Asie extérieure</a:t>
            </a:r>
          </a:p>
        </p:txBody>
      </p:sp>
      <p:cxnSp>
        <p:nvCxnSpPr>
          <p:cNvPr id="10" name="Connecteur droit 14"/>
          <p:cNvCxnSpPr/>
          <p:nvPr/>
        </p:nvCxnSpPr>
        <p:spPr>
          <a:xfrm>
            <a:off x="4856113" y="2922952"/>
            <a:ext cx="0" cy="3485656"/>
          </a:xfrm>
          <a:prstGeom prst="straightConnector1">
            <a:avLst/>
          </a:prstGeom>
          <a:noFill/>
          <a:ln w="28575">
            <a:solidFill>
              <a:srgbClr val="AD84C6"/>
            </a:solidFill>
            <a:prstDash val="soli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85336" y="726829"/>
            <a:ext cx="8596667" cy="8807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r-FR" sz="3200"/>
              <a:t>Les villes internationales de la paix</a:t>
            </a:r>
            <a:br>
              <a:rPr lang="fr-FR" sz="3200"/>
            </a:br>
            <a:endParaRPr lang="fr-FR" sz="3200"/>
          </a:p>
        </p:txBody>
      </p:sp>
      <p:sp>
        <p:nvSpPr>
          <p:cNvPr id="3" name="ZoneTexte 3"/>
          <p:cNvSpPr txBox="1"/>
          <p:nvPr/>
        </p:nvSpPr>
        <p:spPr>
          <a:xfrm>
            <a:off x="586157" y="84406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1.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185336" y="1490389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Un peu de géographie du Laos et de Pakxe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86157" y="160762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2.</a:t>
            </a:r>
          </a:p>
        </p:txBody>
      </p:sp>
      <p:sp>
        <p:nvSpPr>
          <p:cNvPr id="6" name="Titre 1"/>
          <p:cNvSpPr txBox="1"/>
          <p:nvPr/>
        </p:nvSpPr>
        <p:spPr>
          <a:xfrm>
            <a:off x="1185336" y="2276225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La vocation du Laos pour la paix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7" y="2393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3.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1185336" y="3038231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laotiens et la paix</a:t>
            </a:r>
          </a:p>
        </p:txBody>
      </p:sp>
      <p:sp>
        <p:nvSpPr>
          <p:cNvPr id="9" name="ZoneTexte 9"/>
          <p:cNvSpPr txBox="1"/>
          <p:nvPr/>
        </p:nvSpPr>
        <p:spPr>
          <a:xfrm>
            <a:off x="586157" y="3155457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4.</a:t>
            </a:r>
          </a:p>
        </p:txBody>
      </p:sp>
      <p:sp>
        <p:nvSpPr>
          <p:cNvPr id="10" name="Titre 1"/>
          <p:cNvSpPr txBox="1"/>
          <p:nvPr/>
        </p:nvSpPr>
        <p:spPr>
          <a:xfrm>
            <a:off x="1185336" y="3800228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874EA9"/>
                </a:solidFill>
                <a:uFillTx/>
                <a:latin typeface="Trebuchet MS"/>
              </a:rPr>
              <a:t>Genèse du Projet Pakxe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586157" y="3917463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5.</a:t>
            </a:r>
          </a:p>
        </p:txBody>
      </p:sp>
      <p:sp>
        <p:nvSpPr>
          <p:cNvPr id="12" name="Titre 1"/>
          <p:cNvSpPr txBox="1"/>
          <p:nvPr/>
        </p:nvSpPr>
        <p:spPr>
          <a:xfrm>
            <a:off x="1185336" y="4562234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Vocation du Laos et Responsabilité humaine</a:t>
            </a:r>
          </a:p>
        </p:txBody>
      </p:sp>
      <p:sp>
        <p:nvSpPr>
          <p:cNvPr id="13" name="ZoneTexte 13"/>
          <p:cNvSpPr txBox="1"/>
          <p:nvPr/>
        </p:nvSpPr>
        <p:spPr>
          <a:xfrm>
            <a:off x="586157" y="4679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Chronologie de l’ASEAN et Genèse du Projet Pakxe</a:t>
            </a:r>
          </a:p>
        </p:txBody>
      </p:sp>
      <p:cxnSp>
        <p:nvCxnSpPr>
          <p:cNvPr id="3" name="Connecteur droit 4"/>
          <p:cNvCxnSpPr/>
          <p:nvPr/>
        </p:nvCxnSpPr>
        <p:spPr>
          <a:xfrm>
            <a:off x="423330" y="3259013"/>
            <a:ext cx="9474857" cy="0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4" name="Connecteur droit 5"/>
          <p:cNvCxnSpPr/>
          <p:nvPr/>
        </p:nvCxnSpPr>
        <p:spPr>
          <a:xfrm>
            <a:off x="423330" y="5451232"/>
            <a:ext cx="9474857" cy="0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5" name="Connecteur droit 7"/>
          <p:cNvCxnSpPr/>
          <p:nvPr/>
        </p:nvCxnSpPr>
        <p:spPr>
          <a:xfrm flipV="1">
            <a:off x="658450" y="3047996"/>
            <a:ext cx="0" cy="21101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6" name="Connecteur droit 8"/>
          <p:cNvCxnSpPr/>
          <p:nvPr/>
        </p:nvCxnSpPr>
        <p:spPr>
          <a:xfrm flipV="1">
            <a:off x="1182081" y="3047996"/>
            <a:ext cx="0" cy="21101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7" name="Connecteur droit 9"/>
          <p:cNvCxnSpPr/>
          <p:nvPr/>
        </p:nvCxnSpPr>
        <p:spPr>
          <a:xfrm flipV="1">
            <a:off x="7711830" y="3260969"/>
            <a:ext cx="0" cy="211016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8" name="Connecteur droit 10"/>
          <p:cNvCxnSpPr/>
          <p:nvPr/>
        </p:nvCxnSpPr>
        <p:spPr>
          <a:xfrm flipV="1">
            <a:off x="3731410" y="3259013"/>
            <a:ext cx="0" cy="211016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9" name="Connecteur droit 11"/>
          <p:cNvCxnSpPr/>
          <p:nvPr/>
        </p:nvCxnSpPr>
        <p:spPr>
          <a:xfrm flipV="1">
            <a:off x="3727935" y="3047996"/>
            <a:ext cx="0" cy="21101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10" name="Connecteur droit 12"/>
          <p:cNvCxnSpPr/>
          <p:nvPr/>
        </p:nvCxnSpPr>
        <p:spPr>
          <a:xfrm flipV="1">
            <a:off x="5183550" y="3047996"/>
            <a:ext cx="0" cy="21101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11" name="Connecteur droit 13"/>
          <p:cNvCxnSpPr/>
          <p:nvPr/>
        </p:nvCxnSpPr>
        <p:spPr>
          <a:xfrm flipV="1">
            <a:off x="5192447" y="3257065"/>
            <a:ext cx="0" cy="21100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12" name="Connecteur droit 14"/>
          <p:cNvCxnSpPr/>
          <p:nvPr/>
        </p:nvCxnSpPr>
        <p:spPr>
          <a:xfrm flipV="1">
            <a:off x="1183590" y="3266831"/>
            <a:ext cx="0" cy="211016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13" name="Connecteur droit 15"/>
          <p:cNvCxnSpPr/>
          <p:nvPr/>
        </p:nvCxnSpPr>
        <p:spPr>
          <a:xfrm flipV="1">
            <a:off x="7719648" y="3047996"/>
            <a:ext cx="0" cy="21101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14" name="Connecteur droit 16"/>
          <p:cNvCxnSpPr/>
          <p:nvPr/>
        </p:nvCxnSpPr>
        <p:spPr>
          <a:xfrm flipV="1">
            <a:off x="9680908" y="3047996"/>
            <a:ext cx="0" cy="211017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15" name="Connecteur droit 17"/>
          <p:cNvCxnSpPr/>
          <p:nvPr/>
        </p:nvCxnSpPr>
        <p:spPr>
          <a:xfrm flipV="1">
            <a:off x="7743093" y="5230441"/>
            <a:ext cx="0" cy="211016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16" name="Connecteur droit 18"/>
          <p:cNvCxnSpPr/>
          <p:nvPr/>
        </p:nvCxnSpPr>
        <p:spPr>
          <a:xfrm flipV="1">
            <a:off x="8690704" y="5448836"/>
            <a:ext cx="0" cy="211016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17" name="Connecteur droit 19"/>
          <p:cNvCxnSpPr/>
          <p:nvPr/>
        </p:nvCxnSpPr>
        <p:spPr>
          <a:xfrm flipV="1">
            <a:off x="8772771" y="5240216"/>
            <a:ext cx="0" cy="211016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18" name="Connecteur droit 20"/>
          <p:cNvCxnSpPr/>
          <p:nvPr/>
        </p:nvCxnSpPr>
        <p:spPr>
          <a:xfrm flipV="1">
            <a:off x="9687171" y="5448799"/>
            <a:ext cx="0" cy="211016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19" name="Connecteur droit 21"/>
          <p:cNvCxnSpPr/>
          <p:nvPr/>
        </p:nvCxnSpPr>
        <p:spPr>
          <a:xfrm flipV="1">
            <a:off x="7641494" y="5448397"/>
            <a:ext cx="0" cy="211016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20" name="Connecteur droit 22"/>
          <p:cNvCxnSpPr/>
          <p:nvPr/>
        </p:nvCxnSpPr>
        <p:spPr>
          <a:xfrm flipV="1">
            <a:off x="7553565" y="5233915"/>
            <a:ext cx="0" cy="211007"/>
          </a:xfrm>
          <a:prstGeom prst="straightConnector1">
            <a:avLst/>
          </a:prstGeom>
          <a:noFill/>
          <a:ln w="19046">
            <a:solidFill>
              <a:srgbClr val="AD84C6"/>
            </a:solidFill>
            <a:prstDash val="solid"/>
          </a:ln>
        </p:spPr>
      </p:cxnSp>
      <p:cxnSp>
        <p:nvCxnSpPr>
          <p:cNvPr id="21" name="Connecteur droit 25"/>
          <p:cNvCxnSpPr/>
          <p:nvPr/>
        </p:nvCxnSpPr>
        <p:spPr>
          <a:xfrm>
            <a:off x="658450" y="3047996"/>
            <a:ext cx="523631" cy="0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22" name="Connecteur droit 27"/>
          <p:cNvCxnSpPr/>
          <p:nvPr/>
        </p:nvCxnSpPr>
        <p:spPr>
          <a:xfrm>
            <a:off x="1182081" y="3477847"/>
            <a:ext cx="2545854" cy="0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23" name="Connecteur droit 29"/>
          <p:cNvCxnSpPr/>
          <p:nvPr/>
        </p:nvCxnSpPr>
        <p:spPr>
          <a:xfrm>
            <a:off x="3727935" y="3047996"/>
            <a:ext cx="1455615" cy="0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24" name="Connecteur droit 31"/>
          <p:cNvCxnSpPr/>
          <p:nvPr/>
        </p:nvCxnSpPr>
        <p:spPr>
          <a:xfrm>
            <a:off x="5192447" y="3468072"/>
            <a:ext cx="2527201" cy="2834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cxnSp>
        <p:nvCxnSpPr>
          <p:cNvPr id="25" name="Connecteur droit 34"/>
          <p:cNvCxnSpPr/>
          <p:nvPr/>
        </p:nvCxnSpPr>
        <p:spPr>
          <a:xfrm>
            <a:off x="7711830" y="3047996"/>
            <a:ext cx="1969078" cy="0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sp>
        <p:nvSpPr>
          <p:cNvPr id="26" name="ZoneTexte 35"/>
          <p:cNvSpPr txBox="1"/>
          <p:nvPr/>
        </p:nvSpPr>
        <p:spPr>
          <a:xfrm>
            <a:off x="599974" y="2409480"/>
            <a:ext cx="2183285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41-45 : Unification militaire japonaise</a:t>
            </a:r>
          </a:p>
        </p:txBody>
      </p:sp>
      <p:sp>
        <p:nvSpPr>
          <p:cNvPr id="27" name="ZoneTexte 36"/>
          <p:cNvSpPr txBox="1"/>
          <p:nvPr/>
        </p:nvSpPr>
        <p:spPr>
          <a:xfrm>
            <a:off x="1182072" y="3498942"/>
            <a:ext cx="2756879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45-67 : genèse de l’idée d’union régionale</a:t>
            </a:r>
          </a:p>
        </p:txBody>
      </p:sp>
      <p:sp>
        <p:nvSpPr>
          <p:cNvPr id="28" name="ZoneTexte 37"/>
          <p:cNvSpPr txBox="1"/>
          <p:nvPr/>
        </p:nvSpPr>
        <p:spPr>
          <a:xfrm>
            <a:off x="3687884" y="2421376"/>
            <a:ext cx="2183285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67-75 : genèse de l’ASEAN</a:t>
            </a:r>
          </a:p>
        </p:txBody>
      </p:sp>
      <p:sp>
        <p:nvSpPr>
          <p:cNvPr id="29" name="ZoneTexte 38"/>
          <p:cNvSpPr txBox="1"/>
          <p:nvPr/>
        </p:nvSpPr>
        <p:spPr>
          <a:xfrm>
            <a:off x="5160754" y="3516279"/>
            <a:ext cx="239281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76-97 : triomphe de l’ASEAN, unification politique</a:t>
            </a:r>
          </a:p>
        </p:txBody>
      </p:sp>
      <p:sp>
        <p:nvSpPr>
          <p:cNvPr id="30" name="ZoneTexte 39"/>
          <p:cNvSpPr txBox="1"/>
          <p:nvPr/>
        </p:nvSpPr>
        <p:spPr>
          <a:xfrm>
            <a:off x="7649166" y="2430045"/>
            <a:ext cx="2484132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97-11 : crises morales en Asie du Sud-Est</a:t>
            </a:r>
          </a:p>
        </p:txBody>
      </p:sp>
      <p:sp>
        <p:nvSpPr>
          <p:cNvPr id="31" name="ZoneTexte 40"/>
          <p:cNvSpPr txBox="1"/>
          <p:nvPr/>
        </p:nvSpPr>
        <p:spPr>
          <a:xfrm>
            <a:off x="3901397" y="4709717"/>
            <a:ext cx="3660142" cy="523219"/>
          </a:xfrm>
          <a:prstGeom prst="rect">
            <a:avLst/>
          </a:prstGeom>
          <a:noFill/>
          <a:ln w="19046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96 : le Projet Pakxe présenté à l’Ambassadeur du Laos à Paris</a:t>
            </a:r>
          </a:p>
        </p:txBody>
      </p:sp>
      <p:sp>
        <p:nvSpPr>
          <p:cNvPr id="32" name="ZoneTexte 41"/>
          <p:cNvSpPr txBox="1"/>
          <p:nvPr/>
        </p:nvSpPr>
        <p:spPr>
          <a:xfrm>
            <a:off x="3033887" y="5663025"/>
            <a:ext cx="4609709" cy="523219"/>
          </a:xfrm>
          <a:prstGeom prst="rect">
            <a:avLst/>
          </a:prstGeom>
          <a:noFill/>
          <a:ln w="19046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97 : Le Projet est présenté à Sauryavong Savang et aux autorités religieuses, politiques et univeristaires</a:t>
            </a:r>
          </a:p>
        </p:txBody>
      </p:sp>
      <p:sp>
        <p:nvSpPr>
          <p:cNvPr id="33" name="ZoneTexte 42"/>
          <p:cNvSpPr txBox="1"/>
          <p:nvPr/>
        </p:nvSpPr>
        <p:spPr>
          <a:xfrm>
            <a:off x="7740057" y="4498701"/>
            <a:ext cx="976341" cy="738661"/>
          </a:xfrm>
          <a:prstGeom prst="rect">
            <a:avLst/>
          </a:prstGeom>
          <a:noFill/>
          <a:ln w="19046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98 : 1</a:t>
            </a:r>
            <a:r>
              <a:rPr lang="fr-FR" sz="1400" b="0" i="0" u="none" strike="noStrike" kern="1200" cap="none" spc="0" baseline="30000">
                <a:solidFill>
                  <a:srgbClr val="000000"/>
                </a:solidFill>
                <a:uFillTx/>
                <a:latin typeface="Trebuchet MS"/>
              </a:rPr>
              <a:t>ère</a:t>
            </a: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rédaction du livre</a:t>
            </a:r>
          </a:p>
        </p:txBody>
      </p:sp>
      <p:sp>
        <p:nvSpPr>
          <p:cNvPr id="34" name="ZoneTexte 43"/>
          <p:cNvSpPr txBox="1"/>
          <p:nvPr/>
        </p:nvSpPr>
        <p:spPr>
          <a:xfrm>
            <a:off x="8014972" y="5660977"/>
            <a:ext cx="1478374" cy="738661"/>
          </a:xfrm>
          <a:prstGeom prst="rect">
            <a:avLst/>
          </a:prstGeom>
          <a:noFill/>
          <a:ln w="19046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06 : article pour l’université Bond</a:t>
            </a:r>
          </a:p>
        </p:txBody>
      </p:sp>
      <p:sp>
        <p:nvSpPr>
          <p:cNvPr id="35" name="ZoneTexte 45"/>
          <p:cNvSpPr txBox="1"/>
          <p:nvPr/>
        </p:nvSpPr>
        <p:spPr>
          <a:xfrm>
            <a:off x="8773055" y="3850584"/>
            <a:ext cx="1144033" cy="1384995"/>
          </a:xfrm>
          <a:prstGeom prst="rect">
            <a:avLst/>
          </a:prstGeom>
          <a:noFill/>
          <a:ln w="19046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07 : Projet présenté au Congrès Mondial des études laotiennes</a:t>
            </a:r>
          </a:p>
        </p:txBody>
      </p:sp>
      <p:sp>
        <p:nvSpPr>
          <p:cNvPr id="36" name="ZoneTexte 46"/>
          <p:cNvSpPr txBox="1"/>
          <p:nvPr/>
        </p:nvSpPr>
        <p:spPr>
          <a:xfrm>
            <a:off x="9685023" y="5659413"/>
            <a:ext cx="1478374" cy="954103"/>
          </a:xfrm>
          <a:prstGeom prst="rect">
            <a:avLst/>
          </a:prstGeom>
          <a:noFill/>
          <a:ln w="19046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11 : « Le Projet Pakxe » publié aux Editions Romaines</a:t>
            </a:r>
          </a:p>
        </p:txBody>
      </p:sp>
      <p:sp>
        <p:nvSpPr>
          <p:cNvPr id="37" name="Rectangle 47"/>
          <p:cNvSpPr/>
          <p:nvPr/>
        </p:nvSpPr>
        <p:spPr>
          <a:xfrm>
            <a:off x="677332" y="3040187"/>
            <a:ext cx="504739" cy="216877"/>
          </a:xfrm>
          <a:prstGeom prst="rect">
            <a:avLst/>
          </a:prstGeom>
          <a:solidFill>
            <a:srgbClr val="E6EE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8" name="Rectangle 48"/>
          <p:cNvSpPr/>
          <p:nvPr/>
        </p:nvSpPr>
        <p:spPr>
          <a:xfrm>
            <a:off x="1193804" y="3265788"/>
            <a:ext cx="2529788" cy="231206"/>
          </a:xfrm>
          <a:prstGeom prst="rect">
            <a:avLst/>
          </a:prstGeom>
          <a:solidFill>
            <a:srgbClr val="CEDEE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9" name="Rectangle 49"/>
          <p:cNvSpPr/>
          <p:nvPr/>
        </p:nvSpPr>
        <p:spPr>
          <a:xfrm>
            <a:off x="3737271" y="3047219"/>
            <a:ext cx="1437391" cy="198863"/>
          </a:xfrm>
          <a:prstGeom prst="rect">
            <a:avLst/>
          </a:prstGeom>
          <a:solidFill>
            <a:srgbClr val="B5CDD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40" name="Rectangle 50"/>
          <p:cNvSpPr/>
          <p:nvPr/>
        </p:nvSpPr>
        <p:spPr>
          <a:xfrm>
            <a:off x="5199186" y="3267242"/>
            <a:ext cx="2512643" cy="231206"/>
          </a:xfrm>
          <a:prstGeom prst="rect">
            <a:avLst/>
          </a:prstGeom>
          <a:solidFill>
            <a:srgbClr val="84ACB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41" name="Rectangle 51"/>
          <p:cNvSpPr/>
          <p:nvPr/>
        </p:nvSpPr>
        <p:spPr>
          <a:xfrm>
            <a:off x="7723433" y="3038231"/>
            <a:ext cx="1965292" cy="212360"/>
          </a:xfrm>
          <a:prstGeom prst="rect">
            <a:avLst/>
          </a:prstGeom>
          <a:solidFill>
            <a:srgbClr val="58889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85336" y="726829"/>
            <a:ext cx="8596667" cy="8807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r-FR" sz="3200"/>
              <a:t>Les villes internationales de la paix</a:t>
            </a:r>
            <a:br>
              <a:rPr lang="fr-FR" sz="3200"/>
            </a:br>
            <a:endParaRPr lang="fr-FR" sz="3200"/>
          </a:p>
        </p:txBody>
      </p:sp>
      <p:sp>
        <p:nvSpPr>
          <p:cNvPr id="3" name="ZoneTexte 3"/>
          <p:cNvSpPr txBox="1"/>
          <p:nvPr/>
        </p:nvSpPr>
        <p:spPr>
          <a:xfrm>
            <a:off x="586157" y="84406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1.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185336" y="1490389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Un peu de géographie du Laos et de Pakxe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86157" y="160762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2.</a:t>
            </a:r>
          </a:p>
        </p:txBody>
      </p:sp>
      <p:sp>
        <p:nvSpPr>
          <p:cNvPr id="6" name="Titre 1"/>
          <p:cNvSpPr txBox="1"/>
          <p:nvPr/>
        </p:nvSpPr>
        <p:spPr>
          <a:xfrm>
            <a:off x="1185336" y="2276225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La vocation du Laos pour la paix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7" y="2393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3.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1185336" y="3038231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laotiens et la paix</a:t>
            </a:r>
          </a:p>
        </p:txBody>
      </p:sp>
      <p:sp>
        <p:nvSpPr>
          <p:cNvPr id="9" name="ZoneTexte 9"/>
          <p:cNvSpPr txBox="1"/>
          <p:nvPr/>
        </p:nvSpPr>
        <p:spPr>
          <a:xfrm>
            <a:off x="586157" y="3155457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4.</a:t>
            </a:r>
          </a:p>
        </p:txBody>
      </p:sp>
      <p:sp>
        <p:nvSpPr>
          <p:cNvPr id="10" name="Titre 1"/>
          <p:cNvSpPr txBox="1"/>
          <p:nvPr/>
        </p:nvSpPr>
        <p:spPr>
          <a:xfrm>
            <a:off x="1185336" y="3800228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Genèse du Projet Pakxe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586157" y="3917463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5.</a:t>
            </a:r>
          </a:p>
        </p:txBody>
      </p:sp>
      <p:sp>
        <p:nvSpPr>
          <p:cNvPr id="12" name="Titre 1"/>
          <p:cNvSpPr txBox="1"/>
          <p:nvPr/>
        </p:nvSpPr>
        <p:spPr>
          <a:xfrm>
            <a:off x="1185336" y="4562234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874EA9"/>
                </a:solidFill>
                <a:uFillTx/>
                <a:latin typeface="Trebuchet MS"/>
              </a:rPr>
              <a:t>Vocation du Laos et Responsabilité humaine</a:t>
            </a:r>
          </a:p>
        </p:txBody>
      </p:sp>
      <p:sp>
        <p:nvSpPr>
          <p:cNvPr id="13" name="ZoneTexte 13"/>
          <p:cNvSpPr txBox="1"/>
          <p:nvPr/>
        </p:nvSpPr>
        <p:spPr>
          <a:xfrm>
            <a:off x="586157" y="4679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Qui va le faire ?</a:t>
            </a:r>
          </a:p>
        </p:txBody>
      </p:sp>
      <p:pic>
        <p:nvPicPr>
          <p:cNvPr id="3" name="Content Placeholder 11" descr="DSC_06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078" y="1682605"/>
            <a:ext cx="8089184" cy="4682688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85336" y="726829"/>
            <a:ext cx="8596667" cy="8807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r-FR" sz="3200">
                <a:solidFill>
                  <a:srgbClr val="874EA9"/>
                </a:solidFill>
              </a:rPr>
              <a:t>Les villes internationales de la paix</a:t>
            </a:r>
            <a:r>
              <a:rPr lang="fr-FR" sz="3200"/>
              <a:t/>
            </a:r>
            <a:br>
              <a:rPr lang="fr-FR" sz="3200"/>
            </a:br>
            <a:endParaRPr lang="fr-FR" sz="3200"/>
          </a:p>
        </p:txBody>
      </p:sp>
      <p:sp>
        <p:nvSpPr>
          <p:cNvPr id="3" name="ZoneTexte 3"/>
          <p:cNvSpPr txBox="1"/>
          <p:nvPr/>
        </p:nvSpPr>
        <p:spPr>
          <a:xfrm>
            <a:off x="586157" y="84406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1.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185336" y="1490389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Un peu de géographie du Laos et de Pakxe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86157" y="160762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2.</a:t>
            </a:r>
          </a:p>
        </p:txBody>
      </p:sp>
      <p:sp>
        <p:nvSpPr>
          <p:cNvPr id="6" name="Titre 1"/>
          <p:cNvSpPr txBox="1"/>
          <p:nvPr/>
        </p:nvSpPr>
        <p:spPr>
          <a:xfrm>
            <a:off x="1185336" y="2276225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La vocation du Laos pour la paix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7" y="2393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3.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1185336" y="3038231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laotiens et la paix</a:t>
            </a:r>
          </a:p>
        </p:txBody>
      </p:sp>
      <p:sp>
        <p:nvSpPr>
          <p:cNvPr id="9" name="ZoneTexte 9"/>
          <p:cNvSpPr txBox="1"/>
          <p:nvPr/>
        </p:nvSpPr>
        <p:spPr>
          <a:xfrm>
            <a:off x="586157" y="3155457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4.</a:t>
            </a:r>
          </a:p>
        </p:txBody>
      </p:sp>
      <p:sp>
        <p:nvSpPr>
          <p:cNvPr id="10" name="Titre 1"/>
          <p:cNvSpPr txBox="1"/>
          <p:nvPr/>
        </p:nvSpPr>
        <p:spPr>
          <a:xfrm>
            <a:off x="1185336" y="3800228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Genèse du Projet Pakxe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586157" y="3917463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5.</a:t>
            </a:r>
          </a:p>
        </p:txBody>
      </p:sp>
      <p:sp>
        <p:nvSpPr>
          <p:cNvPr id="12" name="Titre 1"/>
          <p:cNvSpPr txBox="1"/>
          <p:nvPr/>
        </p:nvSpPr>
        <p:spPr>
          <a:xfrm>
            <a:off x="1185336" y="4562234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Vocation du Laos et Responsabilité humaine</a:t>
            </a:r>
          </a:p>
        </p:txBody>
      </p:sp>
      <p:sp>
        <p:nvSpPr>
          <p:cNvPr id="13" name="ZoneTexte 13"/>
          <p:cNvSpPr txBox="1"/>
          <p:nvPr/>
        </p:nvSpPr>
        <p:spPr>
          <a:xfrm>
            <a:off x="586157" y="4679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Vivre pour les autres (intégration) vs Mourir pour les siens (intégrisme)</a:t>
            </a:r>
          </a:p>
        </p:txBody>
      </p:sp>
      <p:grpSp>
        <p:nvGrpSpPr>
          <p:cNvPr id="3" name="Diagramme 3"/>
          <p:cNvGrpSpPr/>
          <p:nvPr/>
        </p:nvGrpSpPr>
        <p:grpSpPr>
          <a:xfrm>
            <a:off x="863147" y="1930398"/>
            <a:ext cx="4857265" cy="4857265"/>
            <a:chOff x="863147" y="1930398"/>
            <a:chExt cx="4857265" cy="4857265"/>
          </a:xfrm>
        </p:grpSpPr>
        <p:sp>
          <p:nvSpPr>
            <p:cNvPr id="4" name="Forme libre 3"/>
            <p:cNvSpPr/>
            <p:nvPr/>
          </p:nvSpPr>
          <p:spPr>
            <a:xfrm>
              <a:off x="863147" y="1930398"/>
              <a:ext cx="4857265" cy="4857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57261"/>
                <a:gd name="f7" fmla="val 2428631"/>
                <a:gd name="f8" fmla="val 1087335"/>
                <a:gd name="f9" fmla="val 3769927"/>
                <a:gd name="f10" fmla="val 4857262"/>
                <a:gd name="f11" fmla="+- 0 0 -90"/>
                <a:gd name="f12" fmla="*/ f3 1 4857261"/>
                <a:gd name="f13" fmla="*/ f4 1 4857261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4857261"/>
                <a:gd name="f20" fmla="*/ 0 f17 1"/>
                <a:gd name="f21" fmla="*/ 2428631 f17 1"/>
                <a:gd name="f22" fmla="*/ 4857262 f17 1"/>
                <a:gd name="f23" fmla="+- f18 0 f1"/>
                <a:gd name="f24" fmla="*/ f20 1 4857261"/>
                <a:gd name="f25" fmla="*/ f21 1 4857261"/>
                <a:gd name="f26" fmla="*/ f22 1 4857261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4857261" h="48572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D739A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1688585" tIns="413546" rIns="1688585" bIns="4299362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Monde</a:t>
              </a:r>
            </a:p>
          </p:txBody>
        </p:sp>
        <p:sp>
          <p:nvSpPr>
            <p:cNvPr id="5" name="Forme libre 4"/>
            <p:cNvSpPr/>
            <p:nvPr/>
          </p:nvSpPr>
          <p:spPr>
            <a:xfrm>
              <a:off x="1227444" y="2658992"/>
              <a:ext cx="4128671" cy="4128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28672"/>
                <a:gd name="f7" fmla="val 2064336"/>
                <a:gd name="f8" fmla="val 924235"/>
                <a:gd name="f9" fmla="val 3204437"/>
                <a:gd name="f10" fmla="+- 0 0 -90"/>
                <a:gd name="f11" fmla="*/ f3 1 4128672"/>
                <a:gd name="f12" fmla="*/ f4 1 4128672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4128672"/>
                <a:gd name="f19" fmla="*/ 0 f16 1"/>
                <a:gd name="f20" fmla="*/ 2064336 f16 1"/>
                <a:gd name="f21" fmla="*/ 4128672 f16 1"/>
                <a:gd name="f22" fmla="+- f17 0 f1"/>
                <a:gd name="f23" fmla="*/ f19 1 4128672"/>
                <a:gd name="f24" fmla="*/ f20 1 4128672"/>
                <a:gd name="f25" fmla="*/ f21 1 4128672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4128672" h="41286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E7BA1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1302105" tIns="365412" rIns="1302105" bIns="3544488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Asie du Sud-Est</a:t>
              </a: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1591732" y="3387577"/>
              <a:ext cx="3400086" cy="3400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0083"/>
                <a:gd name="f7" fmla="val 1700042"/>
                <a:gd name="f8" fmla="val 761135"/>
                <a:gd name="f9" fmla="val 2638949"/>
                <a:gd name="f10" fmla="val 3400084"/>
                <a:gd name="f11" fmla="+- 0 0 -90"/>
                <a:gd name="f12" fmla="*/ f3 1 3400083"/>
                <a:gd name="f13" fmla="*/ f4 1 3400083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3400083"/>
                <a:gd name="f20" fmla="*/ 0 f17 1"/>
                <a:gd name="f21" fmla="*/ 1700042 f17 1"/>
                <a:gd name="f22" fmla="*/ 3400084 f17 1"/>
                <a:gd name="f23" fmla="+- f18 0 f1"/>
                <a:gd name="f24" fmla="*/ f20 1 3400083"/>
                <a:gd name="f25" fmla="*/ f21 1 3400083"/>
                <a:gd name="f26" fmla="*/ f22 1 3400083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3400083" h="340008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284A6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948287" tIns="362623" rIns="948287" bIns="2824279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Laos</a:t>
              </a:r>
              <a:endParaRPr lang="fr-FR" sz="1700" b="1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2052736" y="4116162"/>
              <a:ext cx="2671492" cy="2671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1494"/>
                <a:gd name="f7" fmla="val 1335747"/>
                <a:gd name="f8" fmla="val 598034"/>
                <a:gd name="f9" fmla="val 2073460"/>
                <a:gd name="f10" fmla="+- 0 0 -90"/>
                <a:gd name="f11" fmla="*/ f3 1 2671494"/>
                <a:gd name="f12" fmla="*/ f4 1 2671494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2671494"/>
                <a:gd name="f19" fmla="*/ 0 f16 1"/>
                <a:gd name="f20" fmla="*/ 1335747 f16 1"/>
                <a:gd name="f21" fmla="*/ 2671494 f16 1"/>
                <a:gd name="f22" fmla="+- f17 0 f1"/>
                <a:gd name="f23" fmla="*/ f19 1 2671494"/>
                <a:gd name="f24" fmla="*/ f20 1 2671494"/>
                <a:gd name="f25" fmla="*/ f21 1 2671494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2671494" h="267149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58EAA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735351" tIns="361343" rIns="735351" bIns="2071097" anchor="ctr" anchorCtr="1" compatLnSpc="1"/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Champassak</a:t>
              </a: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320326" y="4844756"/>
              <a:ext cx="1942907" cy="194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2904"/>
                <a:gd name="f7" fmla="val 971452"/>
                <a:gd name="f8" fmla="val 434934"/>
                <a:gd name="f9" fmla="val 1507970"/>
                <a:gd name="f10" fmla="+- 0 0 -90"/>
                <a:gd name="f11" fmla="*/ f3 1 1942904"/>
                <a:gd name="f12" fmla="*/ f4 1 1942904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1942904"/>
                <a:gd name="f19" fmla="*/ 0 f16 1"/>
                <a:gd name="f20" fmla="*/ 971452 f16 1"/>
                <a:gd name="f21" fmla="*/ 1942904 f16 1"/>
                <a:gd name="f22" fmla="+- f17 0 f1"/>
                <a:gd name="f23" fmla="*/ f19 1 1942904"/>
                <a:gd name="f24" fmla="*/ f20 1 1942904"/>
                <a:gd name="f25" fmla="*/ f21 1 1942904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1942904" h="194290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997AF"/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405435" tIns="606631" rIns="405435" bIns="606631" anchor="ctr" anchorCtr="1" compatLnSpc="1"/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>
                  <a:solidFill>
                    <a:srgbClr val="FFFFFF"/>
                  </a:solidFill>
                  <a:uFillTx/>
                  <a:latin typeface="Trebuchet MS"/>
                </a:rPr>
                <a:t>Pakxe</a:t>
              </a:r>
            </a:p>
          </p:txBody>
        </p:sp>
      </p:grpSp>
      <p:sp>
        <p:nvSpPr>
          <p:cNvPr id="9" name="ZoneTexte 4"/>
          <p:cNvSpPr txBox="1"/>
          <p:nvPr/>
        </p:nvSpPr>
        <p:spPr>
          <a:xfrm>
            <a:off x="6014987" y="2872468"/>
            <a:ext cx="3259013" cy="2973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Laotiens du monde entier pourront mettre leurs ressources et leurs vertus au service de la culture de la paix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Une notion émergente, sans label officiel</a:t>
            </a:r>
          </a:p>
        </p:txBody>
      </p:sp>
      <p:sp>
        <p:nvSpPr>
          <p:cNvPr id="3" name="ZoneTexte 3"/>
          <p:cNvSpPr txBox="1"/>
          <p:nvPr/>
        </p:nvSpPr>
        <p:spPr>
          <a:xfrm>
            <a:off x="677332" y="3071442"/>
            <a:ext cx="4274362" cy="3293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Guerre de tous contre tous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Villes militarisées à outrance et totatelement détruites pendant les conflits mondiaux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Naissance des jumelages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villes de garnison ferment leurs casernes (« culture de la paix »)</a:t>
            </a:r>
          </a:p>
        </p:txBody>
      </p:sp>
      <p:sp>
        <p:nvSpPr>
          <p:cNvPr id="4" name="ZoneTexte 4"/>
          <p:cNvSpPr txBox="1"/>
          <p:nvPr/>
        </p:nvSpPr>
        <p:spPr>
          <a:xfrm>
            <a:off x="5143829" y="3071442"/>
            <a:ext cx="4337538" cy="3693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Villes </a:t>
            </a:r>
            <a:r>
              <a:rPr lang="fr-FR" sz="2000" b="1" i="0" u="none" strike="noStrike" kern="1200" cap="none" spc="0" baseline="0">
                <a:solidFill>
                  <a:srgbClr val="8784C7"/>
                </a:solidFill>
                <a:uFillTx/>
                <a:latin typeface="Trebuchet MS"/>
              </a:rPr>
              <a:t>marquées par la guerre </a:t>
            </a: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(Verdun, Hiroshima)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Villes où des </a:t>
            </a:r>
            <a:r>
              <a:rPr lang="fr-FR" sz="2000" b="1" i="0" u="none" strike="noStrike" kern="1200" cap="none" spc="0" baseline="0">
                <a:solidFill>
                  <a:srgbClr val="8784C7"/>
                </a:solidFill>
                <a:uFillTx/>
                <a:latin typeface="Trebuchet MS"/>
              </a:rPr>
              <a:t>traités de paix </a:t>
            </a: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ont été conclus (Versailles)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Villes hébergeant des </a:t>
            </a:r>
            <a:r>
              <a:rPr lang="fr-FR" sz="2000" b="1" i="0" u="none" strike="noStrike" kern="1200" cap="none" spc="0" baseline="0">
                <a:solidFill>
                  <a:srgbClr val="8784C7"/>
                </a:solidFill>
                <a:uFillTx/>
                <a:latin typeface="Trebuchet MS"/>
              </a:rPr>
              <a:t>institutions internationales </a:t>
            </a: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(Genève, La Haye)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Villes remettant </a:t>
            </a:r>
            <a:r>
              <a:rPr lang="fr-FR" sz="2000" b="1" i="0" u="none" strike="noStrike" kern="1200" cap="none" spc="0" baseline="0">
                <a:solidFill>
                  <a:srgbClr val="8784C7"/>
                </a:solidFill>
                <a:uFillTx/>
                <a:latin typeface="Trebuchet MS"/>
              </a:rPr>
              <a:t>des prix liés à la paix</a:t>
            </a:r>
            <a:r>
              <a:rPr lang="fr-FR" sz="20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 </a:t>
            </a: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(Oslo)</a:t>
            </a:r>
          </a:p>
        </p:txBody>
      </p:sp>
      <p:cxnSp>
        <p:nvCxnSpPr>
          <p:cNvPr id="5" name="Connecteur droit 6"/>
          <p:cNvCxnSpPr/>
          <p:nvPr/>
        </p:nvCxnSpPr>
        <p:spPr>
          <a:xfrm flipV="1">
            <a:off x="4951695" y="3047996"/>
            <a:ext cx="18891" cy="3710809"/>
          </a:xfrm>
          <a:prstGeom prst="straightConnector1">
            <a:avLst/>
          </a:prstGeom>
          <a:noFill/>
          <a:ln w="12701">
            <a:solidFill>
              <a:srgbClr val="AD84C6"/>
            </a:solidFill>
            <a:prstDash val="solid"/>
          </a:ln>
        </p:spPr>
      </p:cxnSp>
      <p:sp>
        <p:nvSpPr>
          <p:cNvPr id="6" name="Accolade ouvrante 8"/>
          <p:cNvSpPr/>
          <p:nvPr/>
        </p:nvSpPr>
        <p:spPr>
          <a:xfrm>
            <a:off x="349090" y="3047996"/>
            <a:ext cx="328251" cy="3710808"/>
          </a:xfrm>
          <a:custGeom>
            <a:avLst>
              <a:gd name="f11" fmla="val 158269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158269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2701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7" name="Accolade ouvrante 9"/>
          <p:cNvSpPr/>
          <p:nvPr/>
        </p:nvSpPr>
        <p:spPr>
          <a:xfrm flipH="1">
            <a:off x="9244949" y="3047996"/>
            <a:ext cx="328251" cy="3710808"/>
          </a:xfrm>
          <a:custGeom>
            <a:avLst>
              <a:gd name="f11" fmla="val 158269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158269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2701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8" name="ZoneTexte 10"/>
          <p:cNvSpPr txBox="1"/>
          <p:nvPr/>
        </p:nvSpPr>
        <p:spPr>
          <a:xfrm>
            <a:off x="795866" y="2367226"/>
            <a:ext cx="4037295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Réaction à la guerre totale</a:t>
            </a:r>
          </a:p>
        </p:txBody>
      </p:sp>
      <p:sp>
        <p:nvSpPr>
          <p:cNvPr id="9" name="ZoneTexte 11"/>
          <p:cNvSpPr txBox="1"/>
          <p:nvPr/>
        </p:nvSpPr>
        <p:spPr>
          <a:xfrm>
            <a:off x="5143829" y="2367226"/>
            <a:ext cx="4037295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Peter van den Dungen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me 3"/>
          <p:cNvGrpSpPr/>
          <p:nvPr/>
        </p:nvGrpSpPr>
        <p:grpSpPr>
          <a:xfrm>
            <a:off x="3276596" y="117006"/>
            <a:ext cx="5838096" cy="5510293"/>
            <a:chOff x="3276596" y="117006"/>
            <a:chExt cx="5838096" cy="5510293"/>
          </a:xfrm>
        </p:grpSpPr>
        <p:sp>
          <p:nvSpPr>
            <p:cNvPr id="3" name="Forme libre 2"/>
            <p:cNvSpPr/>
            <p:nvPr/>
          </p:nvSpPr>
          <p:spPr>
            <a:xfrm>
              <a:off x="4500164" y="117006"/>
              <a:ext cx="3390951" cy="3390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0954"/>
                <a:gd name="f7" fmla="val 1695477"/>
                <a:gd name="f8" fmla="val 759091"/>
                <a:gd name="f9" fmla="val 2631863"/>
                <a:gd name="f10" fmla="+- 0 0 -90"/>
                <a:gd name="f11" fmla="*/ f3 1 3390954"/>
                <a:gd name="f12" fmla="*/ f4 1 3390954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3390954"/>
                <a:gd name="f19" fmla="*/ 0 f16 1"/>
                <a:gd name="f20" fmla="*/ 1695477 f16 1"/>
                <a:gd name="f21" fmla="*/ 3390954 f16 1"/>
                <a:gd name="f22" fmla="+- f17 0 f1"/>
                <a:gd name="f23" fmla="*/ f19 1 3390954"/>
                <a:gd name="f24" fmla="*/ f20 1 3390954"/>
                <a:gd name="f25" fmla="*/ f21 1 3390954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3390954" h="339095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4ACB6">
                <a:alpha val="50000"/>
              </a:srgbClr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452125" tIns="593418" rIns="452125" bIns="1271610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Ville</a:t>
              </a:r>
              <a:endParaRPr lang="fr-FR" sz="2100" b="1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endParaRPr>
            </a:p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.Politique de proximité (implication des citoyens)</a:t>
              </a:r>
            </a:p>
          </p:txBody>
        </p:sp>
        <p:sp>
          <p:nvSpPr>
            <p:cNvPr id="4" name="Forme libre 3"/>
            <p:cNvSpPr/>
            <p:nvPr/>
          </p:nvSpPr>
          <p:spPr>
            <a:xfrm>
              <a:off x="5723741" y="2236348"/>
              <a:ext cx="3390951" cy="3390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0954"/>
                <a:gd name="f7" fmla="val 1695477"/>
                <a:gd name="f8" fmla="val 759091"/>
                <a:gd name="f9" fmla="val 2631863"/>
                <a:gd name="f10" fmla="+- 0 0 -90"/>
                <a:gd name="f11" fmla="*/ f3 1 3390954"/>
                <a:gd name="f12" fmla="*/ f4 1 3390954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3390954"/>
                <a:gd name="f19" fmla="*/ 0 f16 1"/>
                <a:gd name="f20" fmla="*/ 1695477 f16 1"/>
                <a:gd name="f21" fmla="*/ 3390954 f16 1"/>
                <a:gd name="f22" fmla="+- f17 0 f1"/>
                <a:gd name="f23" fmla="*/ f19 1 3390954"/>
                <a:gd name="f24" fmla="*/ f20 1 3390954"/>
                <a:gd name="f25" fmla="*/ f21 1 3390954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3390954" h="339095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D84C6">
                <a:alpha val="50000"/>
              </a:srgbClr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1037066" tIns="875995" rIns="319317" bIns="649937" anchor="ctr" anchorCtr="0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400" b="1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endParaRPr>
            </a:p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Internationale</a:t>
              </a:r>
            </a:p>
            <a:p>
              <a:pPr marL="0" marR="0" lvl="0" indent="0" algn="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.Globale</a:t>
              </a:r>
            </a:p>
            <a:p>
              <a:pPr marL="0" marR="0" lvl="0" indent="0" algn="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.Ouverte</a:t>
              </a:r>
            </a:p>
            <a:p>
              <a:pPr marL="0" marR="0" lvl="0" indent="0" algn="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.Cosmopolite</a:t>
              </a:r>
            </a:p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endParaRPr>
            </a:p>
          </p:txBody>
        </p:sp>
        <p:sp>
          <p:nvSpPr>
            <p:cNvPr id="5" name="Forme libre 4"/>
            <p:cNvSpPr/>
            <p:nvPr/>
          </p:nvSpPr>
          <p:spPr>
            <a:xfrm>
              <a:off x="3276596" y="2236348"/>
              <a:ext cx="3390951" cy="3390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0954"/>
                <a:gd name="f7" fmla="val 1695477"/>
                <a:gd name="f8" fmla="val 759091"/>
                <a:gd name="f9" fmla="val 2631863"/>
                <a:gd name="f10" fmla="+- 0 0 -90"/>
                <a:gd name="f11" fmla="*/ f3 1 3390954"/>
                <a:gd name="f12" fmla="*/ f4 1 3390954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3390954"/>
                <a:gd name="f19" fmla="*/ 0 f16 1"/>
                <a:gd name="f20" fmla="*/ 1695477 f16 1"/>
                <a:gd name="f21" fmla="*/ 3390954 f16 1"/>
                <a:gd name="f22" fmla="+- f17 0 f1"/>
                <a:gd name="f23" fmla="*/ f19 1 3390954"/>
                <a:gd name="f24" fmla="*/ f20 1 3390954"/>
                <a:gd name="f25" fmla="*/ f21 1 3390954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3390954" h="339095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784C7">
                <a:alpha val="50000"/>
              </a:srgbClr>
            </a:solidFill>
            <a:ln w="19046">
              <a:solidFill>
                <a:srgbClr val="FFFFFF"/>
              </a:solidFill>
              <a:prstDash val="solid"/>
            </a:ln>
          </p:spPr>
          <p:txBody>
            <a:bodyPr vert="horz" wrap="square" lIns="319317" tIns="875995" rIns="1037066" bIns="649937" anchor="ctr" anchorCtr="0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Paix</a:t>
              </a:r>
              <a:endPara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endParaRPr>
            </a:p>
            <a:p>
              <a:pPr marL="0" marR="0" lvl="0" indent="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.Dans la ville</a:t>
              </a:r>
              <a:b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</a:b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Trebuchet MS"/>
                </a:rPr>
                <a:t>.Pour le monde</a:t>
              </a:r>
            </a:p>
          </p:txBody>
        </p:sp>
      </p:grpSp>
      <p:sp>
        <p:nvSpPr>
          <p:cNvPr id="6" name="Rectangle 4"/>
          <p:cNvSpPr/>
          <p:nvPr/>
        </p:nvSpPr>
        <p:spPr>
          <a:xfrm>
            <a:off x="468922" y="5622325"/>
            <a:ext cx="9144000" cy="12926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Été 2008 : premier congrès mondial de diplomatie des villes à La Haye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Jumelages</a:t>
            </a:r>
          </a:p>
          <a:p>
            <a:pPr marL="342900" marR="0" lvl="0" indent="-342900" algn="l" defTabSz="457200" rtl="0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itchFamily="34"/>
              <a:buChar char="~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Coopération décentralisée</a:t>
            </a:r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3 notions-clés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Typologie principale</a:t>
            </a:r>
            <a:br>
              <a:rPr lang="fr-FR"/>
            </a:br>
            <a:r>
              <a:rPr lang="fr-FR" sz="2800"/>
              <a:t>Villes expiatrices, villes laboratrices</a:t>
            </a:r>
          </a:p>
        </p:txBody>
      </p:sp>
      <p:sp>
        <p:nvSpPr>
          <p:cNvPr id="3" name="ZoneTexte 3"/>
          <p:cNvSpPr txBox="1"/>
          <p:nvPr/>
        </p:nvSpPr>
        <p:spPr>
          <a:xfrm>
            <a:off x="677332" y="2344613"/>
            <a:ext cx="3521445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Non à la guerre, à la tragédie</a:t>
            </a:r>
          </a:p>
        </p:txBody>
      </p:sp>
      <p:sp>
        <p:nvSpPr>
          <p:cNvPr id="4" name="ZoneTexte 4"/>
          <p:cNvSpPr txBox="1"/>
          <p:nvPr/>
        </p:nvSpPr>
        <p:spPr>
          <a:xfrm>
            <a:off x="677332" y="3751234"/>
            <a:ext cx="3521445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Promouvoir une culture de la paix au quotidien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677332" y="5157856"/>
            <a:ext cx="3521445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Pakxe : 20% expiation, 80% laboratoire</a:t>
            </a: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763" y="2344613"/>
            <a:ext cx="1773030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503" y="2344613"/>
            <a:ext cx="2816388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763" y="3751234"/>
            <a:ext cx="2081576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409" y="3751234"/>
            <a:ext cx="2505465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763" y="5157856"/>
            <a:ext cx="1882036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505" y="5157856"/>
            <a:ext cx="2714359" cy="125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Où est Pakxe ?</a:t>
            </a:r>
            <a:br>
              <a:rPr lang="fr-FR"/>
            </a:br>
            <a:r>
              <a:rPr lang="fr-FR"/>
              <a:t>Pourquoi cette ville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85336" y="726829"/>
            <a:ext cx="8596667" cy="8807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fr-FR" sz="3200"/>
              <a:t>Les villes internationales de la paix</a:t>
            </a:r>
            <a:br>
              <a:rPr lang="fr-FR" sz="3200"/>
            </a:br>
            <a:endParaRPr lang="fr-FR" sz="3200"/>
          </a:p>
        </p:txBody>
      </p:sp>
      <p:sp>
        <p:nvSpPr>
          <p:cNvPr id="3" name="ZoneTexte 3"/>
          <p:cNvSpPr txBox="1"/>
          <p:nvPr/>
        </p:nvSpPr>
        <p:spPr>
          <a:xfrm>
            <a:off x="586157" y="84406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1.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185336" y="1490389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874EA9"/>
                </a:solidFill>
                <a:uFillTx/>
                <a:latin typeface="Trebuchet MS"/>
              </a:rPr>
              <a:t>Un peu de géographie du Laos et de Pakxe</a:t>
            </a:r>
          </a:p>
        </p:txBody>
      </p:sp>
      <p:sp>
        <p:nvSpPr>
          <p:cNvPr id="5" name="ZoneTexte 5"/>
          <p:cNvSpPr txBox="1"/>
          <p:nvPr/>
        </p:nvSpPr>
        <p:spPr>
          <a:xfrm>
            <a:off x="586157" y="1607624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2.</a:t>
            </a:r>
          </a:p>
        </p:txBody>
      </p:sp>
      <p:sp>
        <p:nvSpPr>
          <p:cNvPr id="6" name="Titre 1"/>
          <p:cNvSpPr txBox="1"/>
          <p:nvPr/>
        </p:nvSpPr>
        <p:spPr>
          <a:xfrm>
            <a:off x="1185336" y="2276225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La vocation du Laos pour la paix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7" y="2393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3.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1185336" y="3038231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Les laotiens et la paix</a:t>
            </a:r>
          </a:p>
        </p:txBody>
      </p:sp>
      <p:sp>
        <p:nvSpPr>
          <p:cNvPr id="9" name="ZoneTexte 9"/>
          <p:cNvSpPr txBox="1"/>
          <p:nvPr/>
        </p:nvSpPr>
        <p:spPr>
          <a:xfrm>
            <a:off x="586157" y="3155457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4.</a:t>
            </a:r>
          </a:p>
        </p:txBody>
      </p:sp>
      <p:sp>
        <p:nvSpPr>
          <p:cNvPr id="10" name="Titre 1"/>
          <p:cNvSpPr txBox="1"/>
          <p:nvPr/>
        </p:nvSpPr>
        <p:spPr>
          <a:xfrm>
            <a:off x="1185336" y="3800228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Genèse du Projet Pakxe</a:t>
            </a:r>
          </a:p>
        </p:txBody>
      </p:sp>
      <p:sp>
        <p:nvSpPr>
          <p:cNvPr id="11" name="ZoneTexte 11"/>
          <p:cNvSpPr txBox="1"/>
          <p:nvPr/>
        </p:nvSpPr>
        <p:spPr>
          <a:xfrm>
            <a:off x="586157" y="3917463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5.</a:t>
            </a:r>
          </a:p>
        </p:txBody>
      </p:sp>
      <p:sp>
        <p:nvSpPr>
          <p:cNvPr id="12" name="Titre 1"/>
          <p:cNvSpPr txBox="1"/>
          <p:nvPr/>
        </p:nvSpPr>
        <p:spPr>
          <a:xfrm>
            <a:off x="1185336" y="4562234"/>
            <a:ext cx="8596667" cy="88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Vocation du Laos et Responsabilité humaine</a:t>
            </a:r>
          </a:p>
        </p:txBody>
      </p:sp>
      <p:sp>
        <p:nvSpPr>
          <p:cNvPr id="13" name="ZoneTexte 13"/>
          <p:cNvSpPr txBox="1"/>
          <p:nvPr/>
        </p:nvSpPr>
        <p:spPr>
          <a:xfrm>
            <a:off x="586157" y="4679460"/>
            <a:ext cx="76330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5D739A"/>
                </a:solidFill>
                <a:uFillTx/>
                <a:latin typeface="Trebuchet MS"/>
              </a:rPr>
              <a:t>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L’ASE, angle de l’Asie, Chersonèse</a:t>
            </a:r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453" y="1664674"/>
            <a:ext cx="4365738" cy="4707550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sp>
        <p:nvSpPr>
          <p:cNvPr id="4" name="Accolade ouvrante 4"/>
          <p:cNvSpPr/>
          <p:nvPr/>
        </p:nvSpPr>
        <p:spPr>
          <a:xfrm flipH="1">
            <a:off x="5191515" y="1664674"/>
            <a:ext cx="562703" cy="4707550"/>
          </a:xfrm>
          <a:custGeom>
            <a:avLst>
              <a:gd name="f11" fmla="val 158269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158269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12701">
            <a:solidFill>
              <a:srgbClr val="AD84C6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5" name="ZoneTexte 5"/>
          <p:cNvSpPr txBox="1"/>
          <p:nvPr/>
        </p:nvSpPr>
        <p:spPr>
          <a:xfrm>
            <a:off x="5861532" y="1930398"/>
            <a:ext cx="4290648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« Méditerranée d’Asie »</a:t>
            </a:r>
          </a:p>
        </p:txBody>
      </p:sp>
      <p:sp>
        <p:nvSpPr>
          <p:cNvPr id="6" name="ZoneTexte 6"/>
          <p:cNvSpPr txBox="1"/>
          <p:nvPr/>
        </p:nvSpPr>
        <p:spPr>
          <a:xfrm>
            <a:off x="5861532" y="2392061"/>
            <a:ext cx="4138245" cy="1323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Lieu de passage entre :</a:t>
            </a:r>
            <a:b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- 2 océans</a:t>
            </a:r>
            <a:b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- 2 continents</a:t>
            </a:r>
            <a:b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- 2 cultures (chinoise &amp; indienne)</a:t>
            </a:r>
          </a:p>
        </p:txBody>
      </p:sp>
      <p:sp>
        <p:nvSpPr>
          <p:cNvPr id="7" name="ZoneTexte 7"/>
          <p:cNvSpPr txBox="1"/>
          <p:nvPr/>
        </p:nvSpPr>
        <p:spPr>
          <a:xfrm>
            <a:off x="5861532" y="4180920"/>
            <a:ext cx="4290648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Lieu de brassage</a:t>
            </a:r>
          </a:p>
        </p:txBody>
      </p:sp>
      <p:sp>
        <p:nvSpPr>
          <p:cNvPr id="8" name="ZoneTexte 8"/>
          <p:cNvSpPr txBox="1"/>
          <p:nvPr/>
        </p:nvSpPr>
        <p:spPr>
          <a:xfrm>
            <a:off x="5861532" y="4642591"/>
            <a:ext cx="4138245" cy="1938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Ethnies</a:t>
            </a:r>
            <a:b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Langues</a:t>
            </a:r>
            <a:b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</a:b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Religions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Niveaux de vie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Régimes politiques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AD84C6"/>
                </a:solidFill>
                <a:uFillTx/>
                <a:latin typeface="Trebuchet MS"/>
              </a:rPr>
              <a:t>- Systèmes économiques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847</Words>
  <Application>Microsoft Office PowerPoint</Application>
  <PresentationFormat>Personnalisé</PresentationFormat>
  <Paragraphs>202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Facette</vt:lpstr>
      <vt:lpstr>Le projet Pakxe</vt:lpstr>
      <vt:lpstr>Pakxe : ville internationale de la paix en Asie du Sud-Est</vt:lpstr>
      <vt:lpstr>Les villes internationales de la paix </vt:lpstr>
      <vt:lpstr>Une notion émergente, sans label officiel</vt:lpstr>
      <vt:lpstr>3 notions-clés</vt:lpstr>
      <vt:lpstr>Typologie principale Villes expiatrices, villes laboratrices</vt:lpstr>
      <vt:lpstr>Où est Pakxe ? Pourquoi cette ville ?</vt:lpstr>
      <vt:lpstr>Les villes internationales de la paix </vt:lpstr>
      <vt:lpstr>L’ASE, angle de l’Asie, Chersonèse</vt:lpstr>
      <vt:lpstr>L’unification politique de l’Asie du Sud-Est</vt:lpstr>
      <vt:lpstr>Carrefour de religions</vt:lpstr>
      <vt:lpstr>Carrefour des colonisations</vt:lpstr>
      <vt:lpstr>Le Laos, Etat-tampon, carrefour enclavé</vt:lpstr>
      <vt:lpstr>Pakxe</vt:lpstr>
      <vt:lpstr>Pakxe</vt:lpstr>
      <vt:lpstr>Pakxe</vt:lpstr>
      <vt:lpstr>Pakxe</vt:lpstr>
      <vt:lpstr>Les villes internationales de la paix </vt:lpstr>
      <vt:lpstr>Pakxe et les 4 portes de l’Asie du Sud-Est</vt:lpstr>
      <vt:lpstr>Pakxe ville de paix : 5 projets</vt:lpstr>
      <vt:lpstr>Les villes internationales de la paix </vt:lpstr>
      <vt:lpstr>Qui sont les laotiens ?</vt:lpstr>
      <vt:lpstr>Un peuple foncièrement pacifique</vt:lpstr>
      <vt:lpstr>Un peuple foncièrement pacifique</vt:lpstr>
      <vt:lpstr>Laocité et laotienneté</vt:lpstr>
      <vt:lpstr>Les villes internationales de la paix </vt:lpstr>
      <vt:lpstr>Chronologie de l’ASEAN et Genèse du Projet Pakxe</vt:lpstr>
      <vt:lpstr>Les villes internationales de la paix </vt:lpstr>
      <vt:lpstr>Qui va le faire ?</vt:lpstr>
      <vt:lpstr>Vivre pour les autres (intégration) vs Mourir pour les siens (intégrisme)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Pakxe</dc:title>
  <dc:creator>pc</dc:creator>
  <cp:lastModifiedBy>PC</cp:lastModifiedBy>
  <cp:revision>23</cp:revision>
  <dcterms:created xsi:type="dcterms:W3CDTF">2016-01-28T17:56:40Z</dcterms:created>
  <dcterms:modified xsi:type="dcterms:W3CDTF">2016-07-09T13:03:36Z</dcterms:modified>
</cp:coreProperties>
</file>